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83" r:id="rId2"/>
    <p:sldId id="285" r:id="rId3"/>
    <p:sldId id="281" r:id="rId4"/>
    <p:sldId id="286" r:id="rId5"/>
    <p:sldId id="287" r:id="rId6"/>
    <p:sldId id="288" r:id="rId7"/>
    <p:sldId id="290" r:id="rId8"/>
    <p:sldId id="289" r:id="rId9"/>
    <p:sldId id="260" r:id="rId10"/>
    <p:sldId id="259" r:id="rId11"/>
    <p:sldId id="261" r:id="rId12"/>
    <p:sldId id="262" r:id="rId13"/>
    <p:sldId id="263" r:id="rId14"/>
    <p:sldId id="264" r:id="rId15"/>
    <p:sldId id="265" r:id="rId16"/>
    <p:sldId id="266" r:id="rId17"/>
    <p:sldId id="267" r:id="rId18"/>
    <p:sldId id="268" r:id="rId19"/>
    <p:sldId id="269" r:id="rId20"/>
    <p:sldId id="270" r:id="rId21"/>
    <p:sldId id="279" r:id="rId22"/>
    <p:sldId id="271" r:id="rId23"/>
    <p:sldId id="272" r:id="rId24"/>
    <p:sldId id="273" r:id="rId25"/>
    <p:sldId id="277" r:id="rId26"/>
    <p:sldId id="278" r:id="rId27"/>
    <p:sldId id="274" r:id="rId28"/>
    <p:sldId id="275" r:id="rId29"/>
    <p:sldId id="276" r:id="rId3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it-IT"/>
              <a:t>Fare clic per modificare lo stile del titolo</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266B7130-B609-4DDD-8416-D747BFA7E4B1}" type="datetimeFigureOut">
              <a:rPr lang="it-IT" smtClean="0"/>
              <a:t>20/03/2017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46112C-A308-4787-BB56-034B5506B3B4}"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266B7130-B609-4DDD-8416-D747BFA7E4B1}" type="datetimeFigureOut">
              <a:rPr lang="it-IT" smtClean="0"/>
              <a:t>20/03/2017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46112C-A308-4787-BB56-034B5506B3B4}"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it-IT"/>
              <a:t>Fare clic per modificare lo stile del titolo</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266B7130-B609-4DDD-8416-D747BFA7E4B1}" type="datetimeFigureOut">
              <a:rPr lang="it-IT" smtClean="0"/>
              <a:t>20/03/2017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46112C-A308-4787-BB56-034B5506B3B4}"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Content Placeholder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266B7130-B609-4DDD-8416-D747BFA7E4B1}" type="datetimeFigureOut">
              <a:rPr lang="it-IT" smtClean="0"/>
              <a:t>20/03/2017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46112C-A308-4787-BB56-034B5506B3B4}"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it-IT"/>
              <a:t>Fare clic per modificare lo stile del titolo</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Date Placeholder 3"/>
          <p:cNvSpPr>
            <a:spLocks noGrp="1"/>
          </p:cNvSpPr>
          <p:nvPr>
            <p:ph type="dt" sz="half" idx="10"/>
          </p:nvPr>
        </p:nvSpPr>
        <p:spPr/>
        <p:txBody>
          <a:bodyPr/>
          <a:lstStyle/>
          <a:p>
            <a:fld id="{266B7130-B609-4DDD-8416-D747BFA7E4B1}" type="datetimeFigureOut">
              <a:rPr lang="it-IT" smtClean="0"/>
              <a:t>20/03/2017</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DA46112C-A308-4787-BB56-034B5506B3B4}"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266B7130-B609-4DDD-8416-D747BFA7E4B1}" type="datetimeFigureOut">
              <a:rPr lang="it-IT" smtClean="0"/>
              <a:t>20/03/2017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A46112C-A308-4787-BB56-034B5506B3B4}"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Fare clic per modificare lo stile del titolo</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266B7130-B609-4DDD-8416-D747BFA7E4B1}" type="datetimeFigureOut">
              <a:rPr lang="it-IT" smtClean="0"/>
              <a:t>20/03/2017</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DA46112C-A308-4787-BB56-034B5506B3B4}"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Date Placeholder 2"/>
          <p:cNvSpPr>
            <a:spLocks noGrp="1"/>
          </p:cNvSpPr>
          <p:nvPr>
            <p:ph type="dt" sz="half" idx="10"/>
          </p:nvPr>
        </p:nvSpPr>
        <p:spPr/>
        <p:txBody>
          <a:bodyPr/>
          <a:lstStyle/>
          <a:p>
            <a:fld id="{266B7130-B609-4DDD-8416-D747BFA7E4B1}" type="datetimeFigureOut">
              <a:rPr lang="it-IT" smtClean="0"/>
              <a:t>20/03/2017</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DA46112C-A308-4787-BB56-034B5506B3B4}"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6B7130-B609-4DDD-8416-D747BFA7E4B1}" type="datetimeFigureOut">
              <a:rPr lang="it-IT" smtClean="0"/>
              <a:t>20/03/2017</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DA46112C-A308-4787-BB56-034B5506B3B4}"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it-IT"/>
              <a:t>Fare clic per modificare lo stile del titolo</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Date Placeholder 4"/>
          <p:cNvSpPr>
            <a:spLocks noGrp="1"/>
          </p:cNvSpPr>
          <p:nvPr>
            <p:ph type="dt" sz="half" idx="10"/>
          </p:nvPr>
        </p:nvSpPr>
        <p:spPr/>
        <p:txBody>
          <a:bodyPr/>
          <a:lstStyle/>
          <a:p>
            <a:fld id="{266B7130-B609-4DDD-8416-D747BFA7E4B1}" type="datetimeFigureOut">
              <a:rPr lang="it-IT" smtClean="0"/>
              <a:t>20/03/2017</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DA46112C-A308-4787-BB56-034B5506B3B4}" type="slidenum">
              <a:rPr lang="it-IT" smtClean="0"/>
              <a:t>‹N›</a:t>
            </a:fld>
            <a:endParaRPr lang="it-IT"/>
          </a:p>
        </p:txBody>
      </p:sp>
      <p:sp>
        <p:nvSpPr>
          <p:cNvPr id="9" name="Content Placeholder 8"/>
          <p:cNvSpPr>
            <a:spLocks noGrp="1"/>
          </p:cNvSpPr>
          <p:nvPr>
            <p:ph sz="quarter" idx="13"/>
          </p:nvPr>
        </p:nvSpPr>
        <p:spPr>
          <a:xfrm>
            <a:off x="304800" y="381000"/>
            <a:ext cx="7772400" cy="494284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it-IT"/>
              <a:t>Fare clic per modificare lo stile del titolo</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8" name="Date Placeholder 7"/>
          <p:cNvSpPr>
            <a:spLocks noGrp="1"/>
          </p:cNvSpPr>
          <p:nvPr>
            <p:ph type="dt" sz="half" idx="10"/>
          </p:nvPr>
        </p:nvSpPr>
        <p:spPr/>
        <p:txBody>
          <a:bodyPr/>
          <a:lstStyle/>
          <a:p>
            <a:fld id="{266B7130-B609-4DDD-8416-D747BFA7E4B1}" type="datetimeFigureOut">
              <a:rPr lang="it-IT" smtClean="0"/>
              <a:t>20/03/2017</a:t>
            </a:fld>
            <a:endParaRPr lang="it-IT"/>
          </a:p>
        </p:txBody>
      </p:sp>
      <p:sp>
        <p:nvSpPr>
          <p:cNvPr id="9" name="Slide Number Placeholder 8"/>
          <p:cNvSpPr>
            <a:spLocks noGrp="1"/>
          </p:cNvSpPr>
          <p:nvPr>
            <p:ph type="sldNum" sz="quarter" idx="11"/>
          </p:nvPr>
        </p:nvSpPr>
        <p:spPr/>
        <p:txBody>
          <a:bodyPr/>
          <a:lstStyle/>
          <a:p>
            <a:fld id="{DA46112C-A308-4787-BB56-034B5506B3B4}" type="slidenum">
              <a:rPr lang="it-IT" smtClean="0"/>
              <a:t>‹N›</a:t>
            </a:fld>
            <a:endParaRPr lang="it-IT"/>
          </a:p>
        </p:txBody>
      </p:sp>
      <p:sp>
        <p:nvSpPr>
          <p:cNvPr id="10" name="Footer Placeholder 9"/>
          <p:cNvSpPr>
            <a:spLocks noGrp="1"/>
          </p:cNvSpPr>
          <p:nvPr>
            <p:ph type="ftr" sz="quarter" idx="12"/>
          </p:nvPr>
        </p:nvSpPr>
        <p:spPr/>
        <p:txBody>
          <a:bodyPr/>
          <a:lstStyle/>
          <a:p>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it-IT"/>
              <a:t>Fare clic per modificare lo stile del titolo</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DA46112C-A308-4787-BB56-034B5506B3B4}" type="slidenum">
              <a:rPr lang="it-IT" smtClean="0"/>
              <a:t>‹N›</a:t>
            </a:fld>
            <a:endParaRPr lang="it-IT"/>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it-IT"/>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266B7130-B609-4DDD-8416-D747BFA7E4B1}" type="datetimeFigureOut">
              <a:rPr lang="it-IT" smtClean="0"/>
              <a:t>20/03/2017</a:t>
            </a:fld>
            <a:endParaRPr lang="it-IT"/>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en.wikipedia.org/wiki/John_Bowlby"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dirty="0"/>
          </a:p>
        </p:txBody>
      </p:sp>
      <p:sp>
        <p:nvSpPr>
          <p:cNvPr id="3" name="Sottotitolo 2"/>
          <p:cNvSpPr>
            <a:spLocks noGrp="1"/>
          </p:cNvSpPr>
          <p:nvPr>
            <p:ph type="subTitle" idx="1"/>
          </p:nvPr>
        </p:nvSpPr>
        <p:spPr/>
        <p:txBody>
          <a:bodyPr/>
          <a:lstStyle/>
          <a:p>
            <a:endParaRPr lang="it-IT"/>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8460432"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95712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r>
              <a:rPr lang="it-IT" b="1" i="1" u="sng" dirty="0"/>
              <a:t>La sua voglia di sapere sulle sue origini non rappresenta «un attacco alla filiazione</a:t>
            </a:r>
            <a:r>
              <a:rPr lang="it-IT" dirty="0"/>
              <a:t>,» </a:t>
            </a:r>
          </a:p>
          <a:p>
            <a:r>
              <a:rPr lang="it-IT" dirty="0"/>
              <a:t>ma </a:t>
            </a:r>
            <a:r>
              <a:rPr lang="it-IT" b="1" i="1" u="sng" dirty="0"/>
              <a:t>un bisogno esistenziale legato alla propria identità mista </a:t>
            </a:r>
            <a:r>
              <a:rPr lang="it-IT" dirty="0"/>
              <a:t>e </a:t>
            </a:r>
          </a:p>
          <a:p>
            <a:r>
              <a:rPr lang="it-IT" dirty="0"/>
              <a:t>un riconoscimento </a:t>
            </a:r>
            <a:r>
              <a:rPr lang="it-IT" b="1" u="sng" dirty="0"/>
              <a:t>dell’unicità di famiglia adottiva</a:t>
            </a:r>
            <a:r>
              <a:rPr lang="it-IT" dirty="0"/>
              <a:t>. Quasi sempre, </a:t>
            </a:r>
            <a:r>
              <a:rPr lang="it-IT" i="1" dirty="0"/>
              <a:t>prima o poi, nasce la domanda: </a:t>
            </a:r>
          </a:p>
          <a:p>
            <a:r>
              <a:rPr lang="it-IT" i="1" dirty="0"/>
              <a:t>“…Chi era la mia mamma e perché mi ha lasciato</a:t>
            </a:r>
            <a:r>
              <a:rPr lang="it-IT" dirty="0"/>
              <a:t>?” </a:t>
            </a:r>
          </a:p>
          <a:p>
            <a:r>
              <a:rPr lang="it-IT" dirty="0"/>
              <a:t>Di fronte a questo tipo d’interrogativi l’imbarazzo momentaneo è comprensibile. Spesso i genitori adottivi temono, erroneamente, che affrontare il discorso possa </a:t>
            </a:r>
            <a:r>
              <a:rPr lang="it-IT" i="1" dirty="0"/>
              <a:t>incrinare o rompere l’equilibrio relazionale </a:t>
            </a:r>
            <a:r>
              <a:rPr lang="it-IT" dirty="0"/>
              <a:t>faticosamente conquistato. </a:t>
            </a:r>
          </a:p>
          <a:p>
            <a:endParaRPr lang="it-IT"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4328" y="5445224"/>
            <a:ext cx="1276350" cy="127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44291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r>
              <a:rPr lang="it-IT" sz="2800" dirty="0"/>
              <a:t>In qualunque organismo vivente, quando questo succede, </a:t>
            </a:r>
            <a:r>
              <a:rPr lang="it-IT" sz="2800" b="1" dirty="0"/>
              <a:t>la crescita viene danneggiata, a volte addirittura bloccata e, nell’essere umano, a tutto questo si aggiungono sofferenza e disagio. I bambini migranti vivono spesso </a:t>
            </a:r>
            <a:r>
              <a:rPr lang="it-IT" sz="2800" b="1" u="sng" dirty="0"/>
              <a:t>un senso d’inadeguatezza legato alla diversità</a:t>
            </a:r>
            <a:r>
              <a:rPr lang="it-IT" sz="2800" b="1" dirty="0"/>
              <a:t>; inoltre, la quantità di stimoli, spesso apparentemente disarmonici oppure effettivamente in conflitto, invade il loro vissuto creando ansia ed emozioni di tristezza</a:t>
            </a:r>
            <a:r>
              <a:rPr lang="it-IT" b="1" dirty="0"/>
              <a:t>.</a:t>
            </a:r>
            <a:endParaRPr lang="it-IT" dirty="0"/>
          </a:p>
        </p:txBody>
      </p:sp>
    </p:spTree>
    <p:extLst>
      <p:ext uri="{BB962C8B-B14F-4D97-AF65-F5344CB8AC3E}">
        <p14:creationId xmlns:p14="http://schemas.microsoft.com/office/powerpoint/2010/main" val="5484580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r>
              <a:rPr lang="it-IT" sz="3200" dirty="0"/>
              <a:t>Spesso questi bambini vengono esposti ad una richiesta più o meno implicita di chiudere con il passato: l’adozione porta con sé l’evento traumatico della rottura definitiva con il proprio mondo e non è facile né per adulti né per i piccoli protagonisti </a:t>
            </a:r>
            <a:r>
              <a:rPr lang="it-IT" sz="3200" b="1" dirty="0"/>
              <a:t>tessere una tela che intrecci in maniera armonica i fili del presente con quelli del passato.</a:t>
            </a:r>
            <a:endParaRPr lang="it-IT" sz="3200" dirty="0"/>
          </a:p>
        </p:txBody>
      </p:sp>
    </p:spTree>
    <p:extLst>
      <p:ext uri="{BB962C8B-B14F-4D97-AF65-F5344CB8AC3E}">
        <p14:creationId xmlns:p14="http://schemas.microsoft.com/office/powerpoint/2010/main" val="29900656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r>
              <a:rPr lang="it-IT" sz="3200" dirty="0"/>
              <a:t>Occorre quindi attrezzarsi per superare questa difficoltà. Il </a:t>
            </a:r>
            <a:r>
              <a:rPr lang="it-IT" sz="3200" dirty="0" err="1"/>
              <a:t>pre</a:t>
            </a:r>
            <a:r>
              <a:rPr lang="it-IT" sz="3200" dirty="0"/>
              <a:t>-requisito importante perché bisogni e urgenze trovino progressivamente risposte è che i genitori adottivi siano </a:t>
            </a:r>
            <a:r>
              <a:rPr lang="it-IT" sz="3200" b="1" dirty="0"/>
              <a:t>interiormente ed emotivamente disponibili al dialogo e alla condivisione, senza tirarsi indietro di fronte al desiderio di sapere del figlio…</a:t>
            </a:r>
            <a:endParaRPr lang="it-IT" sz="3200" dirty="0"/>
          </a:p>
        </p:txBody>
      </p:sp>
    </p:spTree>
    <p:extLst>
      <p:ext uri="{BB962C8B-B14F-4D97-AF65-F5344CB8AC3E}">
        <p14:creationId xmlns:p14="http://schemas.microsoft.com/office/powerpoint/2010/main" val="3028600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lnSpcReduction="10000"/>
          </a:bodyPr>
          <a:lstStyle/>
          <a:p>
            <a:r>
              <a:rPr lang="it-IT" sz="3600" dirty="0"/>
              <a:t>E’ sufficiente fornire le informazioni di cui si è in possesso (anche se incomplete, poco precise o dolorose) e mostrarsi disponibile </a:t>
            </a:r>
            <a:r>
              <a:rPr lang="it-IT" sz="3600" b="1" i="1" dirty="0"/>
              <a:t>sempre e comunque</a:t>
            </a:r>
            <a:r>
              <a:rPr lang="it-IT" sz="3600" dirty="0"/>
              <a:t> a parlare dell’argomento anche quando non si ha nessuna informazione da aggiungere a quanto detto il giorno prima, la stessa sera o il mese precedente. </a:t>
            </a:r>
          </a:p>
          <a:p>
            <a:endParaRPr lang="it-IT" dirty="0"/>
          </a:p>
        </p:txBody>
      </p:sp>
    </p:spTree>
    <p:extLst>
      <p:ext uri="{BB962C8B-B14F-4D97-AF65-F5344CB8AC3E}">
        <p14:creationId xmlns:p14="http://schemas.microsoft.com/office/powerpoint/2010/main" val="2564269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r>
              <a:rPr lang="it-IT" sz="3600" dirty="0"/>
              <a:t>Una reazione che rischia di portare maggiori difficoltà è, invece, il silenzio, l’</a:t>
            </a:r>
            <a:r>
              <a:rPr lang="it-IT" sz="3600" dirty="0" err="1"/>
              <a:t>evitamento</a:t>
            </a:r>
            <a:r>
              <a:rPr lang="it-IT" sz="3600" dirty="0"/>
              <a:t> che </a:t>
            </a:r>
            <a:r>
              <a:rPr lang="it-IT" sz="3600" b="1" i="1" dirty="0"/>
              <a:t>sottende </a:t>
            </a:r>
            <a:endParaRPr lang="it-IT" sz="3600" dirty="0"/>
          </a:p>
          <a:p>
            <a:r>
              <a:rPr lang="it-IT" sz="3600" b="1" i="1" dirty="0"/>
              <a:t>l’indisponibilità, </a:t>
            </a:r>
            <a:endParaRPr lang="it-IT" sz="3600" dirty="0"/>
          </a:p>
          <a:p>
            <a:r>
              <a:rPr lang="it-IT" sz="3600" b="1" i="1" dirty="0"/>
              <a:t>la paura a parlarne: </a:t>
            </a:r>
          </a:p>
          <a:p>
            <a:r>
              <a:rPr lang="it-IT" sz="3600" b="1" i="1" dirty="0"/>
              <a:t>le conseguenze psicologiche per il minore possono essere devastanti</a:t>
            </a:r>
            <a:r>
              <a:rPr lang="it-IT" sz="3600" dirty="0"/>
              <a:t>. </a:t>
            </a:r>
          </a:p>
        </p:txBody>
      </p:sp>
    </p:spTree>
    <p:extLst>
      <p:ext uri="{BB962C8B-B14F-4D97-AF65-F5344CB8AC3E}">
        <p14:creationId xmlns:p14="http://schemas.microsoft.com/office/powerpoint/2010/main" val="36057221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r>
              <a:rPr lang="it-IT" dirty="0"/>
              <a:t>La reazione del figlio potrebbe manifestarsi attraverso un comportamento protettivo nei confronti dei genitori, volto a rispettare il silenzio e a non tornare sull’argomento percepito tabù. Ma il problema potrà rimanere e arrivare a costituire con il tempo parte di un disagio crescente, perdurante, finanche diventarne il fulcro. …</a:t>
            </a:r>
          </a:p>
          <a:p>
            <a:endParaRPr lang="it-IT" dirty="0"/>
          </a:p>
        </p:txBody>
      </p:sp>
    </p:spTree>
    <p:extLst>
      <p:ext uri="{BB962C8B-B14F-4D97-AF65-F5344CB8AC3E}">
        <p14:creationId xmlns:p14="http://schemas.microsoft.com/office/powerpoint/2010/main" val="23247770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r>
              <a:rPr lang="it-IT" b="1" i="1" u="sng" dirty="0"/>
              <a:t>In molti anni di lavoro clinico,  è stato possibile osservare che per tutti i contenuti sulle origini che genitori adottivi e biologici propongono ai loro bambini, più che la quantità delle informazioni sono:</a:t>
            </a:r>
            <a:endParaRPr lang="it-IT" dirty="0"/>
          </a:p>
          <a:p>
            <a:pPr lvl="0"/>
            <a:r>
              <a:rPr lang="it-IT" b="1" i="1" u="sng" dirty="0"/>
              <a:t>la storia complessiva, </a:t>
            </a:r>
            <a:endParaRPr lang="it-IT" dirty="0"/>
          </a:p>
          <a:p>
            <a:pPr lvl="0"/>
            <a:r>
              <a:rPr lang="it-IT" b="1" i="1" u="sng" dirty="0"/>
              <a:t>la disponibilità emotiva </a:t>
            </a:r>
            <a:endParaRPr lang="it-IT" dirty="0"/>
          </a:p>
          <a:p>
            <a:pPr lvl="0"/>
            <a:r>
              <a:rPr lang="it-IT" b="1" i="1" u="sng" dirty="0"/>
              <a:t>e il tono rassicurante a </a:t>
            </a:r>
            <a:endParaRPr lang="it-IT" dirty="0"/>
          </a:p>
          <a:p>
            <a:r>
              <a:rPr lang="it-IT" b="1" i="1" u="sng" dirty="0"/>
              <a:t>produrre un’adeguata attivazione di risorse nel sistema consentendo anche al figlio di sentirsi unico, importante e voluto</a:t>
            </a:r>
            <a:endParaRPr lang="it-IT" dirty="0"/>
          </a:p>
        </p:txBody>
      </p:sp>
    </p:spTree>
    <p:extLst>
      <p:ext uri="{BB962C8B-B14F-4D97-AF65-F5344CB8AC3E}">
        <p14:creationId xmlns:p14="http://schemas.microsoft.com/office/powerpoint/2010/main" val="6006586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r>
              <a:rPr lang="it-IT" dirty="0"/>
              <a:t>Quando la storia non c’è </a:t>
            </a:r>
          </a:p>
          <a:p>
            <a:r>
              <a:rPr lang="it-IT" dirty="0"/>
              <a:t> </a:t>
            </a:r>
          </a:p>
          <a:p>
            <a:r>
              <a:rPr lang="it-IT" dirty="0"/>
              <a:t>Talvolta la storia passata del figlio non c’è, le informazioni mancano. </a:t>
            </a:r>
          </a:p>
          <a:p>
            <a:r>
              <a:rPr lang="it-IT" dirty="0"/>
              <a:t>I genitori, propensi a parlarne, non sanno cosa raccontare, possono soltanto formulare ipotesi per la maggior parte tristi; conoscono solo le vicende più recenti della loro storia. Nella loro correttezza, vorrebbero rivelare tutta la verità al loro figlio, ma questa verità rimane inesistente. Provano a colmare i vuoti con amore; il figlio, riconoscente, prova sensi di </a:t>
            </a:r>
            <a:r>
              <a:rPr lang="it-IT" b="1" u="sng" dirty="0"/>
              <a:t>la co-costruzione di una narrazione inventata. In questi casi può essere un modo per “ravvivare” la memoria</a:t>
            </a:r>
            <a:endParaRPr lang="it-IT" dirty="0"/>
          </a:p>
        </p:txBody>
      </p:sp>
    </p:spTree>
    <p:extLst>
      <p:ext uri="{BB962C8B-B14F-4D97-AF65-F5344CB8AC3E}">
        <p14:creationId xmlns:p14="http://schemas.microsoft.com/office/powerpoint/2010/main" val="23947454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r>
              <a:rPr lang="it-IT" sz="3200" dirty="0"/>
              <a:t>Raggiunto l’obiettivo di </a:t>
            </a:r>
            <a:r>
              <a:rPr lang="it-IT" sz="3200" b="1" dirty="0"/>
              <a:t>trovare senso e narrazioni là</a:t>
            </a:r>
            <a:r>
              <a:rPr lang="it-IT" sz="3200" dirty="0"/>
              <a:t> dove questi mancavano, è un modo con cui i figli possono trovare una pace interna e nuovi significati al loro passato. Nella nostra esperienza, quando questo avviene, gli argomenti in questione perdono di pregnanza in breve tempo poiché </a:t>
            </a:r>
            <a:r>
              <a:rPr lang="it-IT" sz="3200" b="1" dirty="0"/>
              <a:t>hanno trovato una collocazione interna…</a:t>
            </a:r>
            <a:endParaRPr lang="it-IT" sz="3200" dirty="0"/>
          </a:p>
        </p:txBody>
      </p:sp>
    </p:spTree>
    <p:extLst>
      <p:ext uri="{BB962C8B-B14F-4D97-AF65-F5344CB8AC3E}">
        <p14:creationId xmlns:p14="http://schemas.microsoft.com/office/powerpoint/2010/main" val="2466404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846043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17734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r>
              <a:rPr lang="it-IT" sz="3600" b="1" i="1" dirty="0"/>
              <a:t>Rivalutare il passato legato alle origini offre alla famiglia adottiva l’opportunità di viverlo come una base su cui è possibile cucire nuovi spezzoni identitari e, tenendosi per mano, continuare il percorso di crescita</a:t>
            </a:r>
            <a:r>
              <a:rPr lang="it-IT" dirty="0"/>
              <a:t>.</a:t>
            </a:r>
          </a:p>
        </p:txBody>
      </p:sp>
    </p:spTree>
    <p:extLst>
      <p:ext uri="{BB962C8B-B14F-4D97-AF65-F5344CB8AC3E}">
        <p14:creationId xmlns:p14="http://schemas.microsoft.com/office/powerpoint/2010/main" val="16860847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endParaRPr lang="it-IT"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78917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r>
              <a:rPr lang="it-IT" dirty="0"/>
              <a:t>Spesso i bambini che vengono adottati presentano una </a:t>
            </a:r>
            <a:r>
              <a:rPr lang="it-IT" b="1" u="sng" dirty="0"/>
              <a:t>competenza emotiva piuttosto bassa</a:t>
            </a:r>
            <a:r>
              <a:rPr lang="it-IT" dirty="0"/>
              <a:t>, pertanto possono avere scarsa capacità di comprendere gli stati d’animo altrui e la tendenza a rispondere con una certa aggressività o con l’isolamento e la chiusura agli stimoli, pur in presenza di una capacità intellettiva e cognitiva normale. </a:t>
            </a:r>
          </a:p>
          <a:p>
            <a:r>
              <a:rPr lang="it-IT" dirty="0"/>
              <a:t>Questa apparente contraddizione può rendere problematiche le risposte dei genitori e degli insegnanti. E’ necessario prendere coscienza di questo aspetto, spesso presente in molti bambini, per poter fornire risposte adeguate ai bisogni di sicurezza e stabilità che essi non sanno riconoscere ma dei quali hanno una grande necessità per crescere e svilupparsi in modo armonico e sereno.</a:t>
            </a:r>
          </a:p>
          <a:p>
            <a:endParaRPr lang="it-IT" dirty="0"/>
          </a:p>
        </p:txBody>
      </p:sp>
    </p:spTree>
    <p:extLst>
      <p:ext uri="{BB962C8B-B14F-4D97-AF65-F5344CB8AC3E}">
        <p14:creationId xmlns:p14="http://schemas.microsoft.com/office/powerpoint/2010/main" val="8916632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r>
              <a:rPr lang="it-IT" sz="3200" dirty="0"/>
              <a:t>Alcune volte si tratta di bambini che sono vissuti in contesti dove </a:t>
            </a:r>
            <a:r>
              <a:rPr lang="it-IT" sz="3200" b="1" dirty="0"/>
              <a:t>l’adulto appariva bisognoso e fragile</a:t>
            </a:r>
            <a:r>
              <a:rPr lang="it-IT" sz="3200" dirty="0"/>
              <a:t>, o dove per qualche motivo (per esempio con fratelli più piccoli di cui dovevano prendersi cura), hanno dovuto apprendere e mettere in atto comportamenti responsabili e accudenti, nascondendo a loro stessi e agli altri i loro bisogni e le loro emozioni. .</a:t>
            </a:r>
          </a:p>
        </p:txBody>
      </p:sp>
    </p:spTree>
    <p:extLst>
      <p:ext uri="{BB962C8B-B14F-4D97-AF65-F5344CB8AC3E}">
        <p14:creationId xmlns:p14="http://schemas.microsoft.com/office/powerpoint/2010/main" val="26430586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r>
              <a:rPr lang="it-IT" dirty="0"/>
              <a:t>Questa carenza di sostegno e di contenimento affettivo è una caratteristica della quale quasi tutti i bambini adottati hanno sofferto, che </a:t>
            </a:r>
            <a:r>
              <a:rPr lang="it-IT" b="1" dirty="0"/>
              <a:t>va a sommarsi a quella che viene chiamata la ferita dell’abbandono</a:t>
            </a:r>
            <a:r>
              <a:rPr lang="it-IT" dirty="0"/>
              <a:t>. Il bambino adottato inoltre, avendo vissuto una separazione dalle figure primarie di riferimento, avrà con molta probabilità difficoltà nell’instaurare o mantenere un legame stabile. </a:t>
            </a:r>
            <a:r>
              <a:rPr lang="it-IT" b="1" dirty="0"/>
              <a:t>Potrebbe essere contraddittorio</a:t>
            </a:r>
            <a:r>
              <a:rPr lang="it-IT" dirty="0"/>
              <a:t>, fuggire il legame o cercarne uno privilegiato, separarsene di fronte alla prima difficoltà o frustrazione importante, per allontanarsi dalla </a:t>
            </a:r>
            <a:r>
              <a:rPr lang="it-IT" b="1" i="1" dirty="0"/>
              <a:t>sensazione dolorosa di bisogno e di fragilità che non riesce a tollerare</a:t>
            </a:r>
          </a:p>
        </p:txBody>
      </p:sp>
    </p:spTree>
    <p:extLst>
      <p:ext uri="{BB962C8B-B14F-4D97-AF65-F5344CB8AC3E}">
        <p14:creationId xmlns:p14="http://schemas.microsoft.com/office/powerpoint/2010/main" val="39346477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r>
              <a:rPr lang="it-IT" sz="4000" dirty="0"/>
              <a:t>L’abbandono è un lutto, una perdita, una perdita dell’equilibrio e della stabilità, una minaccia alla  sopravvivenza fisica e psicologica. </a:t>
            </a:r>
          </a:p>
          <a:p>
            <a:r>
              <a:rPr lang="it-IT" sz="4000" dirty="0"/>
              <a:t>Una sfida a farcela da soli, a resistere e a ricominciare…</a:t>
            </a:r>
          </a:p>
        </p:txBody>
      </p:sp>
    </p:spTree>
    <p:extLst>
      <p:ext uri="{BB962C8B-B14F-4D97-AF65-F5344CB8AC3E}">
        <p14:creationId xmlns:p14="http://schemas.microsoft.com/office/powerpoint/2010/main" val="8177165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marL="0" indent="0">
              <a:buNone/>
            </a:pPr>
            <a:r>
              <a:rPr lang="it-IT" sz="3600" dirty="0" err="1"/>
              <a:t>Bowlby</a:t>
            </a:r>
            <a:r>
              <a:rPr lang="it-IT" sz="3600" dirty="0"/>
              <a:t> definì l’attaccamento come la:</a:t>
            </a:r>
          </a:p>
          <a:p>
            <a:r>
              <a:rPr lang="it-IT" sz="3600" dirty="0"/>
              <a:t>…“</a:t>
            </a:r>
            <a:r>
              <a:rPr lang="it-IT" sz="3600" i="1" dirty="0"/>
              <a:t>Propensione innata a cercare la vicinanza </a:t>
            </a:r>
            <a:r>
              <a:rPr lang="it-IT" sz="3600" b="1" i="1" dirty="0"/>
              <a:t>protettiva </a:t>
            </a:r>
            <a:r>
              <a:rPr lang="it-IT" sz="3600" i="1" dirty="0"/>
              <a:t>di un membro della propria specie quando si è vulnerabili ai pericoli ambientali per fatica, dolore, impotenza o malattia</a:t>
            </a:r>
            <a:r>
              <a:rPr lang="it-IT" sz="3600" dirty="0"/>
              <a:t>” (</a:t>
            </a:r>
            <a:r>
              <a:rPr lang="it-IT" sz="3600" dirty="0">
                <a:hlinkClick r:id="rId2" tooltip="John Bowlby"/>
              </a:rPr>
              <a:t>J. </a:t>
            </a:r>
            <a:r>
              <a:rPr lang="it-IT" sz="3600" dirty="0" err="1">
                <a:hlinkClick r:id="rId2" tooltip="John Bowlby"/>
              </a:rPr>
              <a:t>Bowlby</a:t>
            </a:r>
            <a:r>
              <a:rPr lang="it-IT" sz="3600" dirty="0"/>
              <a:t>, 1969).</a:t>
            </a:r>
          </a:p>
          <a:p>
            <a:endParaRPr lang="it-IT"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5013176"/>
            <a:ext cx="971550" cy="86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148236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br>
              <a:rPr lang="it-IT" b="1" dirty="0"/>
            </a:br>
            <a:r>
              <a:rPr lang="it-IT" b="1" dirty="0"/>
              <a:t>La trasformazione del trauma in opportunità</a:t>
            </a:r>
            <a:br>
              <a:rPr lang="it-IT" dirty="0"/>
            </a:br>
            <a:endParaRPr lang="it-IT" dirty="0"/>
          </a:p>
        </p:txBody>
      </p:sp>
      <p:sp>
        <p:nvSpPr>
          <p:cNvPr id="3" name="Segnaposto contenuto 2"/>
          <p:cNvSpPr>
            <a:spLocks noGrp="1"/>
          </p:cNvSpPr>
          <p:nvPr>
            <p:ph idx="1"/>
          </p:nvPr>
        </p:nvSpPr>
        <p:spPr/>
        <p:txBody>
          <a:bodyPr>
            <a:normAutofit/>
          </a:bodyPr>
          <a:lstStyle/>
          <a:p>
            <a:r>
              <a:rPr lang="it-IT" dirty="0"/>
              <a:t>Molte persone, reduci da esperienze orribili o che si sono confrontate con prove estremamente dure della vita, hanno mostrato che </a:t>
            </a:r>
            <a:r>
              <a:rPr lang="it-IT" b="1" i="1" dirty="0"/>
              <a:t>il trauma può portare con se anche un aspetto forte e potente, rappresentando una forza misteriosa di cambiamento positivo e di crescita personale. </a:t>
            </a:r>
            <a:br>
              <a:rPr lang="it-IT" b="1" i="1" dirty="0"/>
            </a:br>
            <a:r>
              <a:rPr lang="it-IT" dirty="0"/>
              <a:t>Diversi studi si sono concentrati su tale cosiddetta </a:t>
            </a:r>
            <a:r>
              <a:rPr lang="it-IT" b="1" i="1" dirty="0"/>
              <a:t>“crescita post-traumatica” o “</a:t>
            </a:r>
            <a:r>
              <a:rPr lang="it-IT" b="1" i="1" dirty="0" err="1"/>
              <a:t>post-traumatic</a:t>
            </a:r>
            <a:r>
              <a:rPr lang="it-IT" b="1" i="1" dirty="0"/>
              <a:t> </a:t>
            </a:r>
            <a:r>
              <a:rPr lang="it-IT" b="1" i="1" dirty="0" err="1"/>
              <a:t>growth</a:t>
            </a:r>
            <a:r>
              <a:rPr lang="it-IT" b="1" i="1" dirty="0"/>
              <a:t>”</a:t>
            </a:r>
            <a:r>
              <a:rPr lang="it-IT" dirty="0"/>
              <a:t>, ossia sulla possibilità di </a:t>
            </a:r>
            <a:r>
              <a:rPr lang="it-IT" b="1" u="sng" dirty="0"/>
              <a:t>arricchirsi e di trasformare </a:t>
            </a:r>
            <a:r>
              <a:rPr lang="it-IT" b="1" dirty="0"/>
              <a:t>un episodio negativo di vita in una fonte di trasformazione positiva, in uno stimolo al miglioramento, attraverso delle capacità che sembrano svilupparsi in stretta connessione con la riscoperta di una capacità di fronteggiare eventi anche molto critici. </a:t>
            </a:r>
          </a:p>
          <a:p>
            <a:endParaRPr lang="it-IT"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0450" y="836712"/>
            <a:ext cx="971550" cy="86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08414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lnSpcReduction="20000"/>
          </a:bodyPr>
          <a:lstStyle/>
          <a:p>
            <a:r>
              <a:rPr lang="it-IT" dirty="0"/>
              <a:t>Le aree principalmente coinvolte nella crescita post-traumatica sono tre:</a:t>
            </a:r>
          </a:p>
          <a:p>
            <a:r>
              <a:rPr lang="it-IT" b="1" dirty="0"/>
              <a:t>la percezione di sé; </a:t>
            </a:r>
          </a:p>
          <a:p>
            <a:r>
              <a:rPr lang="it-IT" b="1" dirty="0"/>
              <a:t>la filosofia di vita; </a:t>
            </a:r>
          </a:p>
          <a:p>
            <a:r>
              <a:rPr lang="it-IT" b="1" dirty="0"/>
              <a:t>le relazioni interpersonali. </a:t>
            </a:r>
          </a:p>
          <a:p>
            <a:r>
              <a:rPr lang="it-IT" dirty="0"/>
              <a:t>Con riguardo al primo aspetto, spesso si osservano dei cambiamenti post-traumatici positivi nella </a:t>
            </a:r>
            <a:r>
              <a:rPr lang="it-IT" b="1" dirty="0"/>
              <a:t>consapevolezza di sé, delle proprie forze e capacità, delle risorse interiori con lo sviluppo di un atteggiamento più ottimista verso il futuro e di progetti concreti per raggiungere degli obiettivi di vita. </a:t>
            </a:r>
          </a:p>
          <a:p>
            <a:r>
              <a:rPr lang="it-IT" dirty="0"/>
              <a:t>Spesso cresce </a:t>
            </a:r>
            <a:r>
              <a:rPr lang="it-IT" b="1" dirty="0"/>
              <a:t>il senso di efficacia </a:t>
            </a:r>
            <a:r>
              <a:rPr lang="it-IT" dirty="0"/>
              <a:t>e si manifesta una migliore autostima attraverso le attività che connotano il proprio stile di vita. </a:t>
            </a:r>
            <a:br>
              <a:rPr lang="it-IT" dirty="0"/>
            </a:br>
            <a:r>
              <a:rPr lang="it-IT" dirty="0"/>
              <a:t>È frequente anche osservare un cambiamento nella propria filosofia di vita, con la crescita della dedizione a questioni spirituali nonché una trasformazione degli atteggiamenti nei confronti della vita e </a:t>
            </a:r>
            <a:r>
              <a:rPr lang="it-IT" b="1" dirty="0"/>
              <a:t>della scala di priorità di valori</a:t>
            </a:r>
            <a:r>
              <a:rPr lang="it-IT" dirty="0"/>
              <a:t>, che nasce da una messa in discussione dei principali temi sull’esistenza umana. </a:t>
            </a:r>
          </a:p>
          <a:p>
            <a:endParaRPr lang="it-IT"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1916832"/>
            <a:ext cx="1224136" cy="1080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35342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62500" lnSpcReduction="20000"/>
          </a:bodyPr>
          <a:lstStyle/>
          <a:p>
            <a:endParaRPr lang="it-IT" dirty="0"/>
          </a:p>
          <a:p>
            <a:pPr algn="just"/>
            <a:r>
              <a:rPr lang="it-IT" sz="3400" dirty="0"/>
              <a:t>Un altro aspetto che spesso appare rinnovato </a:t>
            </a:r>
            <a:r>
              <a:rPr lang="it-IT" sz="3400" b="1" i="1" u="sng" dirty="0"/>
              <a:t>positivamente</a:t>
            </a:r>
            <a:r>
              <a:rPr lang="it-IT" sz="3400" dirty="0"/>
              <a:t> dopo l’esperienza traumatica è quello che riguarda la ricchezza dei rapporti con le persone care. Il confronto con elementi negativi della vita, infatti, sembra in grado di far apprezzare maggiormente la semplicità e l’importanza di rapporti più profondi con le persone considerate più care, mentre si allargano le capacità di manifestare con fiducia le proprie emozioni e di apprezzare l’aiuto e la vicinanza degli altri.</a:t>
            </a:r>
          </a:p>
          <a:p>
            <a:pPr algn="just"/>
            <a:r>
              <a:rPr lang="it-IT" sz="3400" dirty="0"/>
              <a:t>Infine, una particolare capacità emotiva che è spesso amplificata dalle esperienze traumatiche è quella di empatia: sembra infatti che la sofferenza insegni a comprendere meglio le altre persone, sostenendo una capacità emozionale che risulta estremamente utile per coltivare rapporti che possono costituire una risorsa fondamentale per il superamento di stati di disagio. </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24328" y="5963369"/>
            <a:ext cx="971550" cy="86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8178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dirty="0"/>
          </a:p>
        </p:txBody>
      </p:sp>
      <p:sp>
        <p:nvSpPr>
          <p:cNvPr id="3" name="Sottotitolo 2"/>
          <p:cNvSpPr>
            <a:spLocks noGrp="1"/>
          </p:cNvSpPr>
          <p:nvPr>
            <p:ph type="subTitle" idx="1"/>
          </p:nvPr>
        </p:nvSpPr>
        <p:spPr/>
        <p:txBody>
          <a:bodyPr/>
          <a:lstStyle/>
          <a:p>
            <a:endParaRPr lang="it-IT"/>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46043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433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contenuto 2"/>
          <p:cNvSpPr>
            <a:spLocks noGrp="1"/>
          </p:cNvSpPr>
          <p:nvPr>
            <p:ph idx="1"/>
          </p:nvPr>
        </p:nvSpPr>
        <p:spPr/>
        <p:txBody>
          <a:bodyPr/>
          <a:lstStyle/>
          <a:p>
            <a:pPr>
              <a:defRPr/>
            </a:pPr>
            <a:r>
              <a:rPr lang="it-IT" sz="2400" i="1" u="sng" dirty="0"/>
              <a:t>La genitorialità non è un diritto</a:t>
            </a:r>
            <a:r>
              <a:rPr lang="it-IT" sz="2400" i="1" dirty="0"/>
              <a:t>, </a:t>
            </a:r>
          </a:p>
          <a:p>
            <a:pPr marL="114300" indent="0">
              <a:buNone/>
              <a:defRPr/>
            </a:pPr>
            <a:r>
              <a:rPr lang="it-IT" sz="2400" i="1" dirty="0"/>
              <a:t>è un’opportunità favorevole della vita per la vita stessa. </a:t>
            </a:r>
          </a:p>
          <a:p>
            <a:pPr marL="0" indent="0">
              <a:buFont typeface="Wingdings" pitchFamily="2" charset="2"/>
              <a:buNone/>
              <a:defRPr/>
            </a:pPr>
            <a:r>
              <a:rPr lang="it-IT" sz="2400" i="1" dirty="0"/>
              <a:t>I genitori devono agire, opportunamente preparati, per </a:t>
            </a:r>
            <a:r>
              <a:rPr lang="it-IT" sz="2400" b="1" i="1" dirty="0"/>
              <a:t>accompagnare</a:t>
            </a:r>
            <a:r>
              <a:rPr lang="it-IT" sz="2400" i="1" dirty="0"/>
              <a:t> i figli verso i loro obiettivi di vita; infatti, il significato letterale di “opportuno” è “che spinge verso il porto” (dal latino “</a:t>
            </a:r>
            <a:r>
              <a:rPr lang="it-IT" sz="2400" i="1" dirty="0" err="1"/>
              <a:t>ob</a:t>
            </a:r>
            <a:r>
              <a:rPr lang="it-IT" sz="2400" i="1" dirty="0"/>
              <a:t>”, verso e “</a:t>
            </a:r>
            <a:r>
              <a:rPr lang="it-IT" sz="2400" i="1" dirty="0" err="1"/>
              <a:t>portus</a:t>
            </a:r>
            <a:r>
              <a:rPr lang="it-IT" sz="2400" i="1" dirty="0"/>
              <a:t>”, porto). </a:t>
            </a:r>
          </a:p>
          <a:p>
            <a:pPr marL="0" indent="0">
              <a:buFont typeface="Wingdings" pitchFamily="2" charset="2"/>
              <a:buNone/>
              <a:defRPr/>
            </a:pPr>
            <a:r>
              <a:rPr lang="it-IT" sz="2400" i="1" dirty="0"/>
              <a:t>E la bussola è “l’interesse superiore del fanciullo” (art. 18 par. 1 Convenzione del 1989). I genitori devono cogliere altresì </a:t>
            </a:r>
            <a:r>
              <a:rPr lang="it-IT" sz="2400" i="1" dirty="0">
                <a:solidFill>
                  <a:srgbClr val="FF0000"/>
                </a:solidFill>
              </a:rPr>
              <a:t>un’opportunità di cambiamento relazionale nei momenti di crisi </a:t>
            </a:r>
            <a:r>
              <a:rPr lang="it-IT" sz="2400" i="1" dirty="0"/>
              <a:t>(come nel duplice significato di “pericolo” e “opportunità” dell’ideogramma cinese con cui si scrive “crisi”). </a:t>
            </a:r>
          </a:p>
          <a:p>
            <a:endParaRPr lang="it-IT" dirty="0"/>
          </a:p>
        </p:txBody>
      </p:sp>
    </p:spTree>
    <p:extLst>
      <p:ext uri="{BB962C8B-B14F-4D97-AF65-F5344CB8AC3E}">
        <p14:creationId xmlns:p14="http://schemas.microsoft.com/office/powerpoint/2010/main" val="3973983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lnSpcReduction="10000"/>
          </a:bodyPr>
          <a:lstStyle/>
          <a:p>
            <a:pPr>
              <a:defRPr/>
            </a:pPr>
            <a:r>
              <a:rPr lang="it-IT" sz="4000" dirty="0"/>
              <a:t>Il bambino ha bisogno </a:t>
            </a:r>
            <a:r>
              <a:rPr lang="it-IT" sz="4000" b="1" i="1" dirty="0"/>
              <a:t>di una mamma e un papà diversi e complementari</a:t>
            </a:r>
            <a:r>
              <a:rPr lang="it-IT" sz="4000" dirty="0"/>
              <a:t>. </a:t>
            </a:r>
          </a:p>
          <a:p>
            <a:pPr marL="0" indent="0">
              <a:buFont typeface="Wingdings" pitchFamily="2" charset="2"/>
              <a:buNone/>
              <a:defRPr/>
            </a:pPr>
            <a:r>
              <a:rPr lang="it-IT" sz="4000" u="sng" dirty="0"/>
              <a:t>I sentimenti non sono sufficienti a crescere un bambino</a:t>
            </a:r>
            <a:r>
              <a:rPr lang="it-IT" sz="4000" dirty="0"/>
              <a:t>. Non basta amare…bisogna </a:t>
            </a:r>
            <a:r>
              <a:rPr lang="it-IT" sz="4000" u="sng" dirty="0"/>
              <a:t>imparare l’arte di amare e riflettere sull’amare e quindi sull’educare.</a:t>
            </a:r>
          </a:p>
          <a:p>
            <a:endParaRPr lang="it-IT" dirty="0"/>
          </a:p>
        </p:txBody>
      </p:sp>
    </p:spTree>
    <p:extLst>
      <p:ext uri="{BB962C8B-B14F-4D97-AF65-F5344CB8AC3E}">
        <p14:creationId xmlns:p14="http://schemas.microsoft.com/office/powerpoint/2010/main" val="2914776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lnSpcReduction="10000"/>
          </a:bodyPr>
          <a:lstStyle/>
          <a:p>
            <a:pPr marL="0" indent="0">
              <a:buFont typeface="Wingdings" pitchFamily="2" charset="2"/>
              <a:buNone/>
              <a:defRPr/>
            </a:pPr>
            <a:r>
              <a:rPr lang="it-IT" sz="4400" dirty="0"/>
              <a:t>Chi desidera vedere l’arcobaleno, deve imparare ad amare la pioggia. </a:t>
            </a:r>
          </a:p>
          <a:p>
            <a:pPr marL="0" indent="0">
              <a:buFont typeface="Wingdings" pitchFamily="2" charset="2"/>
              <a:buNone/>
              <a:defRPr/>
            </a:pPr>
            <a:r>
              <a:rPr lang="it-IT" sz="4400" dirty="0"/>
              <a:t>…Le difficoltà bisogna cercare di viverle…anche con gli aiuti specialistici come trampolino di lancio per crescere insieme…</a:t>
            </a:r>
          </a:p>
          <a:p>
            <a:endParaRPr lang="it-IT" dirty="0"/>
          </a:p>
        </p:txBody>
      </p:sp>
    </p:spTree>
    <p:extLst>
      <p:ext uri="{BB962C8B-B14F-4D97-AF65-F5344CB8AC3E}">
        <p14:creationId xmlns:p14="http://schemas.microsoft.com/office/powerpoint/2010/main" val="13292605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rrowheads="1"/>
          </p:cNvSpPr>
          <p:nvPr>
            <p:ph type="title"/>
          </p:nvPr>
        </p:nvSpPr>
        <p:spPr/>
        <p:txBody>
          <a:bodyPr/>
          <a:lstStyle/>
          <a:p>
            <a:endParaRPr lang="it-IT" altLang="it-IT"/>
          </a:p>
        </p:txBody>
      </p:sp>
      <p:sp>
        <p:nvSpPr>
          <p:cNvPr id="8195" name="Rectangle 3"/>
          <p:cNvSpPr>
            <a:spLocks noGrp="1" noRot="1" noChangeArrowheads="1"/>
          </p:cNvSpPr>
          <p:nvPr>
            <p:ph idx="1"/>
          </p:nvPr>
        </p:nvSpPr>
        <p:spPr/>
        <p:txBody>
          <a:bodyPr/>
          <a:lstStyle/>
          <a:p>
            <a:endParaRPr lang="it-IT" altLang="it-IT"/>
          </a:p>
        </p:txBody>
      </p:sp>
      <p:pic>
        <p:nvPicPr>
          <p:cNvPr id="8196" name="Picture 5" descr="399854_331746146864625_43103150_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46038"/>
            <a:ext cx="8988425" cy="681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526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pPr marL="114300" indent="0" algn="ctr">
              <a:buNone/>
            </a:pPr>
            <a:r>
              <a:rPr lang="it-IT" altLang="it-IT" sz="3200" dirty="0">
                <a:latin typeface="Harrington" panose="04040505050A02020702" pitchFamily="82" charset="0"/>
              </a:rPr>
              <a:t>Una perla </a:t>
            </a:r>
            <a:r>
              <a:rPr lang="it-IT" altLang="it-IT" sz="3200" dirty="0" err="1">
                <a:latin typeface="Harrington" panose="04040505050A02020702" pitchFamily="82" charset="0"/>
              </a:rPr>
              <a:t>e’</a:t>
            </a:r>
            <a:r>
              <a:rPr lang="it-IT" altLang="it-IT" sz="3200" dirty="0">
                <a:latin typeface="Harrington" panose="04040505050A02020702" pitchFamily="82" charset="0"/>
              </a:rPr>
              <a:t> una cosa meravigliosa prodotta da una lesione dell’ ostrica … senza la ferita, la lesione, la perla non avrebbe potuto crearsi</a:t>
            </a:r>
            <a:endParaRPr lang="it-IT" sz="3200" dirty="0">
              <a:latin typeface="Harrington" panose="04040505050A02020702" pitchFamily="82" charset="0"/>
            </a:endParaRPr>
          </a:p>
        </p:txBody>
      </p:sp>
      <p:pic>
        <p:nvPicPr>
          <p:cNvPr id="4" name="Picture 9" descr="ANd9GcQMgGoKl2KTieyJ5Xj-Fog-M25Mn5HXLmJavJgCV7P_czpOU9Q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3" y="3716338"/>
            <a:ext cx="4897338" cy="314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63821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contenuto 2"/>
          <p:cNvSpPr>
            <a:spLocks noGrp="1"/>
          </p:cNvSpPr>
          <p:nvPr>
            <p:ph idx="1"/>
          </p:nvPr>
        </p:nvSpPr>
        <p:spPr/>
        <p:txBody>
          <a:bodyPr>
            <a:normAutofit/>
          </a:bodyPr>
          <a:lstStyle/>
          <a:p>
            <a:r>
              <a:rPr lang="it-IT" dirty="0"/>
              <a:t>Attraverso il sapere sulle proprie origini, individuano un’identità che </a:t>
            </a:r>
            <a:r>
              <a:rPr lang="it-IT" b="1" u="sng" dirty="0"/>
              <a:t>li rassicura e li rende capaci </a:t>
            </a:r>
            <a:r>
              <a:rPr lang="it-IT" dirty="0"/>
              <a:t>di affrontare le difficoltà della vita. Nel contesto migratorio, bambini e ragazzini figli della migrazione vivono due realtà: </a:t>
            </a:r>
            <a:r>
              <a:rPr lang="it-IT" b="1" i="1" dirty="0"/>
              <a:t>il “qua” e il “là</a:t>
            </a:r>
            <a:r>
              <a:rPr lang="it-IT" dirty="0"/>
              <a:t>” che, oltre ad essere diversi, spesso vengono vissuti come </a:t>
            </a:r>
            <a:r>
              <a:rPr lang="it-IT" u="sng" dirty="0"/>
              <a:t>lontani, incompatibili o antagonisti. </a:t>
            </a:r>
            <a:r>
              <a:rPr lang="it-IT" dirty="0"/>
              <a:t>Di conseguenza, diventa sempre più difficile appartenere a tutti e due i posti e impossibile sceglierne uno. </a:t>
            </a:r>
            <a:r>
              <a:rPr lang="it-IT" b="1" dirty="0"/>
              <a:t>Questi piccoli si sentono sempre più destinati a non essere “</a:t>
            </a:r>
            <a:r>
              <a:rPr lang="it-IT" b="1" u="sng" dirty="0"/>
              <a:t>né di qua né di là</a:t>
            </a:r>
            <a:r>
              <a:rPr lang="it-IT" b="1" dirty="0"/>
              <a:t>”, perdendo l’idea di sé, i punti di riferimento, la possibilità di dare un senso alla propria identità</a:t>
            </a:r>
            <a:r>
              <a:rPr lang="it-IT" dirty="0"/>
              <a:t> (</a:t>
            </a:r>
            <a:r>
              <a:rPr lang="it-IT" dirty="0" err="1"/>
              <a:t>Edelstein</a:t>
            </a:r>
            <a:r>
              <a:rPr lang="it-IT" dirty="0"/>
              <a:t>, 2007a). </a:t>
            </a:r>
          </a:p>
          <a:p>
            <a:endParaRPr lang="it-IT"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188640"/>
            <a:ext cx="1276350" cy="127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7127440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iacente">
  <a:themeElements>
    <a:clrScheme name="Adiacente">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iacente">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770</TotalTime>
  <Words>1418</Words>
  <Application>Microsoft Office PowerPoint</Application>
  <PresentationFormat>Presentazione su schermo (4:3)</PresentationFormat>
  <Paragraphs>54</Paragraphs>
  <Slides>29</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29</vt:i4>
      </vt:variant>
    </vt:vector>
  </HeadingPairs>
  <TitlesOfParts>
    <vt:vector size="35" baseType="lpstr">
      <vt:lpstr>Arial</vt:lpstr>
      <vt:lpstr>Calibri</vt:lpstr>
      <vt:lpstr>Cambria</vt:lpstr>
      <vt:lpstr>Harrington</vt:lpstr>
      <vt:lpstr>Wingdings</vt:lpstr>
      <vt:lpstr>Adiacente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 La trasformazione del trauma in opportunità </vt:lpstr>
      <vt:lpstr>Presentazione standard di PowerPoint</vt:lpstr>
      <vt:lpstr>Presentazione standard di PowerPoint</vt:lpstr>
    </vt:vector>
  </TitlesOfParts>
  <Company>Sogei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Sogei</dc:creator>
  <cp:lastModifiedBy>Maria Daniela Lonano</cp:lastModifiedBy>
  <cp:revision>28</cp:revision>
  <dcterms:created xsi:type="dcterms:W3CDTF">2015-03-20T09:32:09Z</dcterms:created>
  <dcterms:modified xsi:type="dcterms:W3CDTF">2017-03-20T18:52:54Z</dcterms:modified>
</cp:coreProperties>
</file>