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58" r:id="rId3"/>
    <p:sldId id="259" r:id="rId4"/>
    <p:sldId id="260" r:id="rId5"/>
    <p:sldId id="279" r:id="rId6"/>
    <p:sldId id="261" r:id="rId7"/>
    <p:sldId id="262" r:id="rId8"/>
    <p:sldId id="263" r:id="rId9"/>
    <p:sldId id="264" r:id="rId10"/>
    <p:sldId id="265" r:id="rId11"/>
    <p:sldId id="280" r:id="rId12"/>
    <p:sldId id="266" r:id="rId13"/>
    <p:sldId id="267" r:id="rId14"/>
    <p:sldId id="268" r:id="rId15"/>
    <p:sldId id="269" r:id="rId16"/>
    <p:sldId id="272" r:id="rId17"/>
    <p:sldId id="270" r:id="rId18"/>
    <p:sldId id="273" r:id="rId19"/>
    <p:sldId id="275" r:id="rId20"/>
    <p:sldId id="274" r:id="rId21"/>
    <p:sldId id="278" r:id="rId22"/>
    <p:sldId id="276" r:id="rId23"/>
    <p:sldId id="277" r:id="rId24"/>
    <p:sldId id="282" r:id="rId25"/>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varScale="1">
        <p:scale>
          <a:sx n="84" d="100"/>
          <a:sy n="84" d="100"/>
        </p:scale>
        <p:origin x="22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9181823F-2688-46E3-B96C-916D8EFD3872}" type="datetimeFigureOut">
              <a:rPr lang="it-IT" smtClean="0"/>
              <a:t>13/12/2016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881616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181823F-2688-46E3-B96C-916D8EFD3872}" type="datetimeFigureOut">
              <a:rPr lang="it-IT" smtClean="0"/>
              <a:t>13/12/2016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1156488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181823F-2688-46E3-B96C-916D8EFD3872}" type="datetimeFigureOut">
              <a:rPr lang="it-IT" smtClean="0"/>
              <a:t>13/12/2016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27535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9181823F-2688-46E3-B96C-916D8EFD3872}" type="datetimeFigureOut">
              <a:rPr lang="it-IT" smtClean="0"/>
              <a:t>13/12/2016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3793356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9181823F-2688-46E3-B96C-916D8EFD3872}" type="datetimeFigureOut">
              <a:rPr lang="it-IT" smtClean="0"/>
              <a:t>13/12/2016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2320533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9181823F-2688-46E3-B96C-916D8EFD3872}" type="datetimeFigureOut">
              <a:rPr lang="it-IT" smtClean="0"/>
              <a:t>13/12/2016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29150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9181823F-2688-46E3-B96C-916D8EFD3872}" type="datetimeFigureOut">
              <a:rPr lang="it-IT" smtClean="0"/>
              <a:t>13/12/2016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3423817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9181823F-2688-46E3-B96C-916D8EFD3872}" type="datetimeFigureOut">
              <a:rPr lang="it-IT" smtClean="0"/>
              <a:t>13/12/2016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455183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9181823F-2688-46E3-B96C-916D8EFD3872}" type="datetimeFigureOut">
              <a:rPr lang="it-IT" smtClean="0"/>
              <a:t>13/12/2016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3156932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9181823F-2688-46E3-B96C-916D8EFD3872}" type="datetimeFigureOut">
              <a:rPr lang="it-IT" smtClean="0"/>
              <a:t>13/12/2016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2499820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9181823F-2688-46E3-B96C-916D8EFD3872}" type="datetimeFigureOut">
              <a:rPr lang="it-IT" smtClean="0"/>
              <a:t>13/12/2016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67B9D0B0-B52E-479D-B99B-8BB3F3C26BD5}" type="slidenum">
              <a:rPr lang="it-IT" smtClean="0"/>
              <a:t>‹N›</a:t>
            </a:fld>
            <a:endParaRPr lang="it-IT"/>
          </a:p>
        </p:txBody>
      </p:sp>
    </p:spTree>
    <p:extLst>
      <p:ext uri="{BB962C8B-B14F-4D97-AF65-F5344CB8AC3E}">
        <p14:creationId xmlns:p14="http://schemas.microsoft.com/office/powerpoint/2010/main" val="3345700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divot">
          <a:fgClr>
            <a:schemeClr val="accent1"/>
          </a:fgClr>
          <a:bgClr>
            <a:schemeClr val="bg1"/>
          </a:bgClr>
        </a:patt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81823F-2688-46E3-B96C-916D8EFD3872}" type="datetimeFigureOut">
              <a:rPr lang="it-IT" smtClean="0"/>
              <a:t>13/12/2016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B9D0B0-B52E-479D-B99B-8BB3F3C26BD5}" type="slidenum">
              <a:rPr lang="it-IT" smtClean="0"/>
              <a:t>‹N›</a:t>
            </a:fld>
            <a:endParaRPr lang="it-IT"/>
          </a:p>
        </p:txBody>
      </p:sp>
    </p:spTree>
    <p:extLst>
      <p:ext uri="{BB962C8B-B14F-4D97-AF65-F5344CB8AC3E}">
        <p14:creationId xmlns:p14="http://schemas.microsoft.com/office/powerpoint/2010/main" val="9742984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
        <p:nvSpPr>
          <p:cNvPr id="3" name="Sottotitolo 2"/>
          <p:cNvSpPr>
            <a:spLocks noGrp="1"/>
          </p:cNvSpPr>
          <p:nvPr>
            <p:ph type="subTitle" idx="1"/>
          </p:nvPr>
        </p:nvSpPr>
        <p:spPr/>
        <p:txBody>
          <a:bodyPr/>
          <a:lstStyle/>
          <a:p>
            <a:endParaRPr lang="it-IT"/>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8280920" cy="60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534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77500" lnSpcReduction="20000"/>
          </a:bodyPr>
          <a:lstStyle/>
          <a:p>
            <a:r>
              <a:rPr lang="it-IT" dirty="0"/>
              <a:t>Per il bambino adottato, la rete “</a:t>
            </a:r>
            <a:r>
              <a:rPr lang="it-IT" dirty="0" err="1"/>
              <a:t>Wifi</a:t>
            </a:r>
            <a:r>
              <a:rPr lang="it-IT" dirty="0"/>
              <a:t>” non è protetta, sicura: “...non mi fido fino a prova del contrario”.</a:t>
            </a:r>
          </a:p>
          <a:p>
            <a:r>
              <a:rPr lang="it-IT" dirty="0"/>
              <a:t>Il rapporto di fiducia </a:t>
            </a:r>
            <a:r>
              <a:rPr lang="it-IT" b="1" dirty="0"/>
              <a:t>deve essere ricostruito </a:t>
            </a:r>
            <a:r>
              <a:rPr lang="it-IT" dirty="0"/>
              <a:t>con ogni nuova persona che incontra. Ogni nuova persona di riferimento o autorità è vissuta </a:t>
            </a:r>
            <a:r>
              <a:rPr lang="it-IT" b="1" dirty="0"/>
              <a:t>come un nuovo capitano della nave che occorre testare, mettere alla prova.</a:t>
            </a:r>
          </a:p>
          <a:p>
            <a:r>
              <a:rPr lang="it-IT" dirty="0"/>
              <a:t> </a:t>
            </a:r>
          </a:p>
          <a:p>
            <a:r>
              <a:rPr lang="it-IT" dirty="0"/>
              <a:t>Un RAGAZZO adottato mette alla prova QUATTRO volte di più di un ragazzo “modello base”.</a:t>
            </a:r>
          </a:p>
          <a:p>
            <a:r>
              <a:rPr lang="it-IT" u="sng" dirty="0"/>
              <a:t>I genitori adottivi e tutti gli operatori non devono prenderla sul personale</a:t>
            </a:r>
            <a:r>
              <a:rPr lang="it-IT" dirty="0"/>
              <a:t>. Devono mostrarsi saldi, rimanere affidabili capitani della nave (se il capitano non è saldo, si farà aggredire).</a:t>
            </a:r>
          </a:p>
          <a:p>
            <a:endParaRPr lang="it-IT" dirty="0"/>
          </a:p>
        </p:txBody>
      </p:sp>
    </p:spTree>
    <p:extLst>
      <p:ext uri="{BB962C8B-B14F-4D97-AF65-F5344CB8AC3E}">
        <p14:creationId xmlns:p14="http://schemas.microsoft.com/office/powerpoint/2010/main" val="501860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31640" y="1412776"/>
            <a:ext cx="6408712" cy="4597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75572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6. Carente gestione dello stress </a:t>
            </a:r>
            <a:br>
              <a:rPr lang="it-IT" dirty="0"/>
            </a:br>
            <a:endParaRPr lang="it-IT" dirty="0"/>
          </a:p>
        </p:txBody>
      </p:sp>
      <p:sp>
        <p:nvSpPr>
          <p:cNvPr id="3" name="Segnaposto contenuto 2"/>
          <p:cNvSpPr>
            <a:spLocks noGrp="1"/>
          </p:cNvSpPr>
          <p:nvPr>
            <p:ph idx="1"/>
          </p:nvPr>
        </p:nvSpPr>
        <p:spPr/>
        <p:txBody>
          <a:bodyPr>
            <a:normAutofit fontScale="92500" lnSpcReduction="10000"/>
          </a:bodyPr>
          <a:lstStyle/>
          <a:p>
            <a:r>
              <a:rPr lang="it-IT" dirty="0"/>
              <a:t>È una risposta fisiologica. Gli ormoni da stress </a:t>
            </a:r>
            <a:r>
              <a:rPr lang="it-IT" b="1" dirty="0"/>
              <a:t>sono tossici </a:t>
            </a:r>
            <a:r>
              <a:rPr lang="it-IT" dirty="0"/>
              <a:t>per un cervello in fase di sviluppo. Ebbene, i ragazzi adottati da piccoli hanno vissuto stress a ripetizione. </a:t>
            </a:r>
          </a:p>
          <a:p>
            <a:pPr marL="0" indent="0">
              <a:buNone/>
            </a:pPr>
            <a:r>
              <a:rPr lang="it-IT" dirty="0"/>
              <a:t>Sono “marinati” negli ormoni dello stress, come cetrioli nell’aceto! Fanno quindi fatica a calmarsi da soli (problemi ad addormentarsi, reazioni emotive forti, angoscia diurna e notturna ecc.); bisogna insegnarglielo: </a:t>
            </a:r>
          </a:p>
          <a:p>
            <a:pPr marL="0" indent="0" algn="ctr">
              <a:buNone/>
            </a:pPr>
            <a:r>
              <a:rPr lang="it-IT" b="1" dirty="0"/>
              <a:t>educazione a ritrovare la calma.</a:t>
            </a:r>
          </a:p>
          <a:p>
            <a:endParaRPr lang="it-IT" b="1" dirty="0"/>
          </a:p>
        </p:txBody>
      </p:sp>
    </p:spTree>
    <p:extLst>
      <p:ext uri="{BB962C8B-B14F-4D97-AF65-F5344CB8AC3E}">
        <p14:creationId xmlns:p14="http://schemas.microsoft.com/office/powerpoint/2010/main" val="3085507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7. Sviluppo non comparabile</a:t>
            </a:r>
            <a:br>
              <a:rPr lang="it-IT" dirty="0"/>
            </a:br>
            <a:endParaRPr lang="it-IT" dirty="0"/>
          </a:p>
        </p:txBody>
      </p:sp>
      <p:sp>
        <p:nvSpPr>
          <p:cNvPr id="3" name="Segnaposto contenuto 2"/>
          <p:cNvSpPr>
            <a:spLocks noGrp="1"/>
          </p:cNvSpPr>
          <p:nvPr>
            <p:ph idx="1"/>
          </p:nvPr>
        </p:nvSpPr>
        <p:spPr/>
        <p:txBody>
          <a:bodyPr/>
          <a:lstStyle/>
          <a:p>
            <a:r>
              <a:rPr lang="it-IT" dirty="0"/>
              <a:t>I ragazzi adottati presentano </a:t>
            </a:r>
            <a:r>
              <a:rPr lang="it-IT" b="1" dirty="0"/>
              <a:t>uno scarto tra la loro età cronologica e la loro età comportamentale (scarto tra due maturità</a:t>
            </a:r>
            <a:r>
              <a:rPr lang="it-IT" dirty="0"/>
              <a:t>). </a:t>
            </a:r>
          </a:p>
          <a:p>
            <a:r>
              <a:rPr lang="it-IT" dirty="0"/>
              <a:t>La dimensione affettiva ed emozionale si è sviluppata molto lentamente. Occorre allora dare al ragazzo ciò di cui ha bisogno in ciascuno dei due ambiti (quindi differenziare).</a:t>
            </a:r>
          </a:p>
          <a:p>
            <a:endParaRPr lang="it-IT" dirty="0"/>
          </a:p>
        </p:txBody>
      </p:sp>
    </p:spTree>
    <p:extLst>
      <p:ext uri="{BB962C8B-B14F-4D97-AF65-F5344CB8AC3E}">
        <p14:creationId xmlns:p14="http://schemas.microsoft.com/office/powerpoint/2010/main" val="218217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8. Autostima fragile</a:t>
            </a:r>
            <a:br>
              <a:rPr lang="it-IT" dirty="0"/>
            </a:br>
            <a:endParaRPr lang="it-IT" dirty="0"/>
          </a:p>
        </p:txBody>
      </p:sp>
      <p:sp>
        <p:nvSpPr>
          <p:cNvPr id="3" name="Segnaposto contenuto 2"/>
          <p:cNvSpPr>
            <a:spLocks noGrp="1"/>
          </p:cNvSpPr>
          <p:nvPr>
            <p:ph idx="1"/>
          </p:nvPr>
        </p:nvSpPr>
        <p:spPr/>
        <p:txBody>
          <a:bodyPr>
            <a:normAutofit fontScale="70000" lnSpcReduction="20000"/>
          </a:bodyPr>
          <a:lstStyle/>
          <a:p>
            <a:r>
              <a:rPr lang="it-IT" dirty="0"/>
              <a:t>I ragazzi adottati non distinguono </a:t>
            </a:r>
            <a:r>
              <a:rPr lang="it-IT" b="1" dirty="0"/>
              <a:t>tra ciò che </a:t>
            </a:r>
            <a:r>
              <a:rPr lang="it-IT" b="1" i="1" dirty="0"/>
              <a:t>sono</a:t>
            </a:r>
            <a:r>
              <a:rPr lang="it-IT" b="1" dirty="0"/>
              <a:t> e ciò che </a:t>
            </a:r>
            <a:r>
              <a:rPr lang="it-IT" b="1" i="1" dirty="0"/>
              <a:t>fanno</a:t>
            </a:r>
            <a:r>
              <a:rPr lang="it-IT" dirty="0"/>
              <a:t>. La stima in loro stessi è fragile (dubitano costantemente di valere qualcosa). Invece di assumersi la responsabilità di un’azione: “...ho fatto qualcosa di brutto”, si sentono colpevoli </a:t>
            </a:r>
          </a:p>
          <a:p>
            <a:pPr marL="0" indent="0" algn="ctr">
              <a:buNone/>
            </a:pPr>
            <a:r>
              <a:rPr lang="it-IT" dirty="0"/>
              <a:t>= “io sono cattivo” (= profonda vergogna). </a:t>
            </a:r>
          </a:p>
          <a:p>
            <a:pPr marL="0" indent="0" algn="ctr">
              <a:buNone/>
            </a:pPr>
            <a:r>
              <a:rPr lang="it-IT" dirty="0"/>
              <a:t>Occorre rassicurarli su questo punto: “...tu sei OK, ma a volte non fai delle buone scelte”.</a:t>
            </a:r>
          </a:p>
          <a:p>
            <a:r>
              <a:rPr lang="it-IT" dirty="0"/>
              <a:t>Contrariamente al figlio biologico (1000 volte urlo — gli altri accorrono; 1000 volte sono carino — gli altri restano con me), il ragazzo adottato fa fatica a pensare di poter influenzare (positivamente) con il suo comportamento le persone che gli sono vicine. </a:t>
            </a:r>
          </a:p>
          <a:p>
            <a:r>
              <a:rPr lang="it-IT" dirty="0"/>
              <a:t>La sua preoccupazione più grande è: “io sono la causa del mio abbandono”.</a:t>
            </a:r>
          </a:p>
          <a:p>
            <a:endParaRPr lang="it-IT" dirty="0"/>
          </a:p>
        </p:txBody>
      </p:sp>
    </p:spTree>
    <p:extLst>
      <p:ext uri="{BB962C8B-B14F-4D97-AF65-F5344CB8AC3E}">
        <p14:creationId xmlns:p14="http://schemas.microsoft.com/office/powerpoint/2010/main" val="33560359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92500" lnSpcReduction="20000"/>
          </a:bodyPr>
          <a:lstStyle/>
          <a:p>
            <a:r>
              <a:rPr lang="it-IT" dirty="0"/>
              <a:t>Fa fatica a guardare negli occhi (paura che si veda qualcosa di brutto in lui e che quindi lo si abbandoni o rifiuti). I ragazzi adottati non sono stati guardati negli occhi quando erano piccoli, dunque non hanno “...sentito”: “...tu sei prezioso, importante, unico”.</a:t>
            </a:r>
          </a:p>
          <a:p>
            <a:r>
              <a:rPr lang="it-IT" dirty="0"/>
              <a:t>Alla domanda: ”perché sono stato abbandonato?”, </a:t>
            </a:r>
          </a:p>
          <a:p>
            <a:pPr marL="0" indent="0">
              <a:buNone/>
            </a:pPr>
            <a:r>
              <a:rPr lang="it-IT" dirty="0"/>
              <a:t>il bambino ha bisogno di «sentire e capire»: </a:t>
            </a:r>
          </a:p>
          <a:p>
            <a:pPr marL="0" indent="0">
              <a:buNone/>
            </a:pPr>
            <a:r>
              <a:rPr lang="it-IT" dirty="0"/>
              <a:t>“tu non hai fatto nulla per causare il tuo abbandono, non è mai colpa del BAMBINO”.</a:t>
            </a:r>
          </a:p>
          <a:p>
            <a:endParaRPr lang="it-IT" dirty="0"/>
          </a:p>
        </p:txBody>
      </p:sp>
    </p:spTree>
    <p:extLst>
      <p:ext uri="{BB962C8B-B14F-4D97-AF65-F5344CB8AC3E}">
        <p14:creationId xmlns:p14="http://schemas.microsoft.com/office/powerpoint/2010/main" val="3019647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Identità patchwork</a:t>
            </a:r>
            <a:br>
              <a:rPr lang="it-IT" dirty="0"/>
            </a:br>
            <a:endParaRPr lang="it-IT" dirty="0"/>
          </a:p>
        </p:txBody>
      </p:sp>
      <p:sp>
        <p:nvSpPr>
          <p:cNvPr id="3" name="Segnaposto contenuto 2"/>
          <p:cNvSpPr>
            <a:spLocks noGrp="1"/>
          </p:cNvSpPr>
          <p:nvPr>
            <p:ph idx="1"/>
          </p:nvPr>
        </p:nvSpPr>
        <p:spPr/>
        <p:txBody>
          <a:bodyPr>
            <a:normAutofit/>
          </a:bodyPr>
          <a:lstStyle/>
          <a:p>
            <a:r>
              <a:rPr lang="it-IT" dirty="0"/>
              <a:t>Molti ragazzi adottati sono diversi fisicamente dai compagni “...modello base” (colore della pelle, tratti somatici ecc.). Questo, spesso, li porta ad </a:t>
            </a:r>
            <a:r>
              <a:rPr lang="it-IT" b="1" dirty="0"/>
              <a:t>una crisi di identità e di appartenenza</a:t>
            </a:r>
            <a:r>
              <a:rPr lang="it-IT" dirty="0"/>
              <a:t>.</a:t>
            </a:r>
          </a:p>
          <a:p>
            <a:r>
              <a:rPr lang="it-IT" dirty="0"/>
              <a:t>i ragazzi adottati </a:t>
            </a:r>
            <a:r>
              <a:rPr lang="it-IT" b="1" dirty="0"/>
              <a:t>vogliono essere </a:t>
            </a:r>
            <a:r>
              <a:rPr lang="it-IT" dirty="0"/>
              <a:t>come gli altri...MA PER LA LORO STORIA NON SONO COME GLI ALTRI..</a:t>
            </a:r>
          </a:p>
          <a:p>
            <a:pPr marL="0" indent="0">
              <a:buNone/>
            </a:pPr>
            <a:endParaRPr lang="it-IT" dirty="0"/>
          </a:p>
          <a:p>
            <a:endParaRPr lang="it-IT" dirty="0"/>
          </a:p>
        </p:txBody>
      </p:sp>
    </p:spTree>
    <p:extLst>
      <p:ext uri="{BB962C8B-B14F-4D97-AF65-F5344CB8AC3E}">
        <p14:creationId xmlns:p14="http://schemas.microsoft.com/office/powerpoint/2010/main" val="1838416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Ansia nei momenti di passaggio e di cambiamenti</a:t>
            </a:r>
            <a:br>
              <a:rPr lang="it-IT" dirty="0"/>
            </a:br>
            <a:endParaRPr lang="it-IT" dirty="0"/>
          </a:p>
        </p:txBody>
      </p:sp>
      <p:sp>
        <p:nvSpPr>
          <p:cNvPr id="3" name="Segnaposto contenuto 2"/>
          <p:cNvSpPr>
            <a:spLocks noGrp="1"/>
          </p:cNvSpPr>
          <p:nvPr>
            <p:ph idx="1"/>
          </p:nvPr>
        </p:nvSpPr>
        <p:spPr/>
        <p:txBody>
          <a:bodyPr>
            <a:normAutofit fontScale="92500"/>
          </a:bodyPr>
          <a:lstStyle/>
          <a:p>
            <a:pPr marL="0" indent="0">
              <a:buNone/>
            </a:pPr>
            <a:r>
              <a:rPr lang="it-IT" dirty="0"/>
              <a:t>A loro un piccolo cambiamento sembra enorme. Gli stravolgimenti che hanno vissuto e che non hanno nessuna voglia di rivivere sono sempre cominciati con un piccolo cambiamento. </a:t>
            </a:r>
          </a:p>
          <a:p>
            <a:pPr marL="0" indent="0">
              <a:buNone/>
            </a:pPr>
            <a:r>
              <a:rPr lang="it-IT" b="1" u="sng" dirty="0"/>
              <a:t>I ragazzi adottati hanno bisogno di </a:t>
            </a:r>
            <a:r>
              <a:rPr lang="it-IT" b="1" i="1" u="sng" dirty="0"/>
              <a:t>stabilità</a:t>
            </a:r>
            <a:r>
              <a:rPr lang="it-IT" b="1" u="sng" dirty="0"/>
              <a:t>. Stabilità di luogo, di persona, di routine e stabilità di punti di riferimento. Inizialmente deve essere assunto un accudimento «autistico»...prevedibile, non cangiante accudente accettante...</a:t>
            </a:r>
          </a:p>
          <a:p>
            <a:endParaRPr lang="it-IT" dirty="0"/>
          </a:p>
        </p:txBody>
      </p:sp>
    </p:spTree>
    <p:extLst>
      <p:ext uri="{BB962C8B-B14F-4D97-AF65-F5344CB8AC3E}">
        <p14:creationId xmlns:p14="http://schemas.microsoft.com/office/powerpoint/2010/main" val="39569272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dirty="0"/>
              <a:t>Con il tempo queste 12 specificità (= normalità adottiva) si attenuano. </a:t>
            </a:r>
            <a:r>
              <a:rPr lang="it-IT" b="1" i="1" dirty="0"/>
              <a:t>L’adozione ha una funzione riparatrice formidabile, ma non deve essere vissuta con l’obiettivo di raggiungere il “modello base”. I figli adottivi porteranno sempre dentro di loro le loro specificità ed è normale che sia così!</a:t>
            </a:r>
          </a:p>
          <a:p>
            <a:endParaRPr lang="it-IT" dirty="0"/>
          </a:p>
        </p:txBody>
      </p:sp>
    </p:spTree>
    <p:extLst>
      <p:ext uri="{BB962C8B-B14F-4D97-AF65-F5344CB8AC3E}">
        <p14:creationId xmlns:p14="http://schemas.microsoft.com/office/powerpoint/2010/main" val="311545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Malnutrizione</a:t>
            </a:r>
            <a:r>
              <a:rPr lang="it-IT" dirty="0"/>
              <a:t> </a:t>
            </a:r>
            <a:r>
              <a:rPr lang="it-IT" b="1" dirty="0"/>
              <a:t>affettiva e relazionale</a:t>
            </a:r>
            <a:endParaRPr lang="it-IT" dirty="0"/>
          </a:p>
        </p:txBody>
      </p:sp>
      <p:sp>
        <p:nvSpPr>
          <p:cNvPr id="3" name="Segnaposto contenuto 2"/>
          <p:cNvSpPr>
            <a:spLocks noGrp="1"/>
          </p:cNvSpPr>
          <p:nvPr>
            <p:ph idx="1"/>
          </p:nvPr>
        </p:nvSpPr>
        <p:spPr/>
        <p:txBody>
          <a:bodyPr>
            <a:normAutofit fontScale="77500" lnSpcReduction="20000"/>
          </a:bodyPr>
          <a:lstStyle/>
          <a:p>
            <a:r>
              <a:rPr lang="it-IT" dirty="0"/>
              <a:t>Il bambino adottato </a:t>
            </a:r>
            <a:r>
              <a:rPr lang="it-IT" b="1" dirty="0"/>
              <a:t>non è mai stato unico per nessuno</a:t>
            </a:r>
            <a:r>
              <a:rPr lang="it-IT" dirty="0"/>
              <a:t>; ha bisogno di essere «meraviglioso» per qualcuno. Nessuno gli ha detto che era bello. Occorre “...metterlo al mondo”: “...benvenuto nel mondo, ti aspettavo, voglio conoscerti”. </a:t>
            </a:r>
          </a:p>
          <a:p>
            <a:r>
              <a:rPr lang="it-IT" dirty="0"/>
              <a:t>Sono i genitori adottivi che “mettono al mondo” il bambino: “Sei una persona eccezionale...PER ME  E PER NOI”.</a:t>
            </a:r>
          </a:p>
          <a:p>
            <a:r>
              <a:rPr lang="it-IT" dirty="0"/>
              <a:t>Ma all’inizio il bambino non sa cosa farsene dell’amore. Prima bisogna rispondere ai suoi bisogni primari; il genitore adottivo, all’inizio, è “un’infermiera, un educatore e un custode dello zoo”. La malnutrizione affettiva diventa una malnutrizione relazionale: il bambino conosce solo il legame utilitaristico.</a:t>
            </a:r>
          </a:p>
          <a:p>
            <a:endParaRPr lang="it-IT" dirty="0"/>
          </a:p>
        </p:txBody>
      </p:sp>
    </p:spTree>
    <p:extLst>
      <p:ext uri="{BB962C8B-B14F-4D97-AF65-F5344CB8AC3E}">
        <p14:creationId xmlns:p14="http://schemas.microsoft.com/office/powerpoint/2010/main" val="233999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u="sng" dirty="0"/>
              <a:t>La normalità adottiva</a:t>
            </a:r>
            <a:endParaRPr lang="it-IT" dirty="0"/>
          </a:p>
        </p:txBody>
      </p:sp>
      <p:sp>
        <p:nvSpPr>
          <p:cNvPr id="3" name="Segnaposto contenuto 2"/>
          <p:cNvSpPr>
            <a:spLocks noGrp="1"/>
          </p:cNvSpPr>
          <p:nvPr>
            <p:ph idx="1"/>
          </p:nvPr>
        </p:nvSpPr>
        <p:spPr/>
        <p:txBody>
          <a:bodyPr>
            <a:normAutofit fontScale="92500"/>
          </a:bodyPr>
          <a:lstStyle/>
          <a:p>
            <a:pPr marL="0" indent="0">
              <a:buNone/>
            </a:pPr>
            <a:r>
              <a:rPr lang="it-IT" dirty="0"/>
              <a:t> </a:t>
            </a:r>
          </a:p>
          <a:p>
            <a:pPr marL="0" indent="0">
              <a:buNone/>
            </a:pPr>
            <a:r>
              <a:rPr lang="it-IT" dirty="0"/>
              <a:t>I figli adottivi non rientrano nella stessa categoria dei figli biologici = categoria “</a:t>
            </a:r>
            <a:r>
              <a:rPr lang="it-IT" b="1" dirty="0"/>
              <a:t>modello base</a:t>
            </a:r>
            <a:r>
              <a:rPr lang="it-IT" dirty="0"/>
              <a:t>”; </a:t>
            </a:r>
          </a:p>
          <a:p>
            <a:pPr marL="0" indent="0">
              <a:buNone/>
            </a:pPr>
            <a:r>
              <a:rPr lang="it-IT" dirty="0"/>
              <a:t>nemmeno fanno parte di una categoria “</a:t>
            </a:r>
            <a:r>
              <a:rPr lang="it-IT" b="1" dirty="0"/>
              <a:t>anormale patologica</a:t>
            </a:r>
            <a:r>
              <a:rPr lang="it-IT" dirty="0"/>
              <a:t>”. </a:t>
            </a:r>
          </a:p>
          <a:p>
            <a:pPr marL="0" indent="0">
              <a:buNone/>
            </a:pPr>
            <a:r>
              <a:rPr lang="it-IT" dirty="0"/>
              <a:t>Si situano nella categoria “</a:t>
            </a:r>
            <a:r>
              <a:rPr lang="it-IT" b="1" i="1" dirty="0"/>
              <a:t>modello base + opzioni supplementari</a:t>
            </a:r>
            <a:r>
              <a:rPr lang="it-IT" dirty="0"/>
              <a:t>” con bisogni specifici e necessitano di una “</a:t>
            </a:r>
            <a:r>
              <a:rPr lang="it-IT" b="1" dirty="0"/>
              <a:t>manutenzione</a:t>
            </a:r>
            <a:r>
              <a:rPr lang="it-IT" dirty="0"/>
              <a:t>” più sofisticata.</a:t>
            </a:r>
          </a:p>
          <a:p>
            <a:endParaRPr lang="it-IT" dirty="0"/>
          </a:p>
        </p:txBody>
      </p:sp>
    </p:spTree>
    <p:extLst>
      <p:ext uri="{BB962C8B-B14F-4D97-AF65-F5344CB8AC3E}">
        <p14:creationId xmlns:p14="http://schemas.microsoft.com/office/powerpoint/2010/main" val="21870365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I bambini adottati con malnutrizioni…</a:t>
            </a:r>
          </a:p>
        </p:txBody>
      </p:sp>
      <p:sp>
        <p:nvSpPr>
          <p:cNvPr id="3" name="Segnaposto contenuto 2"/>
          <p:cNvSpPr>
            <a:spLocks noGrp="1"/>
          </p:cNvSpPr>
          <p:nvPr>
            <p:ph idx="1"/>
          </p:nvPr>
        </p:nvSpPr>
        <p:spPr/>
        <p:txBody>
          <a:bodyPr>
            <a:normAutofit fontScale="70000" lnSpcReduction="20000"/>
          </a:bodyPr>
          <a:lstStyle/>
          <a:p>
            <a:r>
              <a:rPr lang="it-IT" b="1" dirty="0"/>
              <a:t>Malnutrizione alimentare:</a:t>
            </a:r>
            <a:endParaRPr lang="it-IT" dirty="0"/>
          </a:p>
          <a:p>
            <a:r>
              <a:rPr lang="it-IT" dirty="0"/>
              <a:t>Il 40% è nato prematuro o pesava poco alla nascita (malnutrizione in utero).</a:t>
            </a:r>
          </a:p>
          <a:p>
            <a:r>
              <a:rPr lang="it-IT" dirty="0"/>
              <a:t>Bisogna dargli un bicchiere d’acqua ogni ora (il bambino non riconosce i suoi bisogni, non pensa che può mangiare o bere quando ha voglia). Bisogna pensare a fargli fare la pipì ogni tanto (infatti, idem come sopra, non ha coscienza dei suoi bisogni).</a:t>
            </a:r>
          </a:p>
          <a:p>
            <a:r>
              <a:rPr lang="it-IT" dirty="0"/>
              <a:t> </a:t>
            </a:r>
          </a:p>
          <a:p>
            <a:r>
              <a:rPr lang="it-IT" b="1" dirty="0"/>
              <a:t>Malnutrizione sensoriale:</a:t>
            </a:r>
            <a:endParaRPr lang="it-IT" dirty="0"/>
          </a:p>
          <a:p>
            <a:r>
              <a:rPr lang="it-IT" dirty="0"/>
              <a:t>Ogni bambino ha bisogno di stimoli sensoriali (attraverso gli odori, il tatto, l’udito, il gusto, la vista). Per esempio i papà “lanciano in aria” il loro figli (ciò favorisce il legame d’attaccamento = puoi contare su di me, ti riprendo).</a:t>
            </a:r>
          </a:p>
          <a:p>
            <a:r>
              <a:rPr lang="it-IT" dirty="0"/>
              <a:t>Le difficoltà d’apprendimento sono a volte legate alla mancanza di stimoli sensoriali.</a:t>
            </a:r>
          </a:p>
          <a:p>
            <a:endParaRPr lang="it-IT" dirty="0"/>
          </a:p>
        </p:txBody>
      </p:sp>
    </p:spTree>
    <p:extLst>
      <p:ext uri="{BB962C8B-B14F-4D97-AF65-F5344CB8AC3E}">
        <p14:creationId xmlns:p14="http://schemas.microsoft.com/office/powerpoint/2010/main" val="28772643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Malnutrizione cognitiva:</a:t>
            </a:r>
            <a:br>
              <a:rPr lang="it-IT" dirty="0"/>
            </a:br>
            <a:endParaRPr lang="it-IT" dirty="0"/>
          </a:p>
        </p:txBody>
      </p:sp>
      <p:sp>
        <p:nvSpPr>
          <p:cNvPr id="3" name="Segnaposto contenuto 2"/>
          <p:cNvSpPr>
            <a:spLocks noGrp="1"/>
          </p:cNvSpPr>
          <p:nvPr>
            <p:ph idx="1"/>
          </p:nvPr>
        </p:nvSpPr>
        <p:spPr/>
        <p:txBody>
          <a:bodyPr>
            <a:normAutofit fontScale="85000" lnSpcReduction="10000"/>
          </a:bodyPr>
          <a:lstStyle/>
          <a:p>
            <a:r>
              <a:rPr lang="it-IT" dirty="0"/>
              <a:t>Nascondere gli occhi dietro alle mani, poi fare “cucù” aprendo le mani, permette al bambino di realizzare che c’è qualcosa dietro anche se non lo vede.</a:t>
            </a:r>
          </a:p>
          <a:p>
            <a:r>
              <a:rPr lang="it-IT" dirty="0"/>
              <a:t>Il pianto = allarme, inquietudine di chi lo sente. Le grida e i pianti permettono all’adulto di correre dal bambino e al bambino di realizzare il rapporto causa/effetto, di poter constatare che ha un potere su qualcosa, mentre prima non poteva fare nulla (mancanza di risposte: “non sono importante”). Il bambino manca di giochi, canzoni, di preparazione per l’apprendimento, dunque non è pronto ad andare a scuola.</a:t>
            </a:r>
          </a:p>
          <a:p>
            <a:endParaRPr lang="it-IT" dirty="0"/>
          </a:p>
        </p:txBody>
      </p:sp>
    </p:spTree>
    <p:extLst>
      <p:ext uri="{BB962C8B-B14F-4D97-AF65-F5344CB8AC3E}">
        <p14:creationId xmlns:p14="http://schemas.microsoft.com/office/powerpoint/2010/main" val="26218101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t>Malnutrizione sociale:</a:t>
            </a:r>
            <a:endParaRPr lang="it-IT" dirty="0"/>
          </a:p>
        </p:txBody>
      </p:sp>
      <p:sp>
        <p:nvSpPr>
          <p:cNvPr id="3" name="Segnaposto contenuto 2"/>
          <p:cNvSpPr>
            <a:spLocks noGrp="1"/>
          </p:cNvSpPr>
          <p:nvPr>
            <p:ph idx="1"/>
          </p:nvPr>
        </p:nvSpPr>
        <p:spPr/>
        <p:txBody>
          <a:bodyPr>
            <a:normAutofit fontScale="77500" lnSpcReduction="20000"/>
          </a:bodyPr>
          <a:lstStyle/>
          <a:p>
            <a:r>
              <a:rPr lang="it-IT" dirty="0"/>
              <a:t>L’apprendimento sociale comincia presto nel BAMBINO; con l’osservazione. Invece il bambino adottato:</a:t>
            </a:r>
          </a:p>
          <a:p>
            <a:r>
              <a:rPr lang="it-IT" dirty="0"/>
              <a:t>·         o non ha riferimenti: non ha potuto osservare come funzioni una famiglia (ISTITUTI E CASE FAMNIGLIA senza stimoli)</a:t>
            </a:r>
          </a:p>
          <a:p>
            <a:r>
              <a:rPr lang="it-IT" dirty="0"/>
              <a:t>·         o ha riferimenti negativi (maltrattamenti, genitori negligenti...MALTRATTANTI).</a:t>
            </a:r>
          </a:p>
          <a:p>
            <a:r>
              <a:rPr lang="it-IT" dirty="0"/>
              <a:t> </a:t>
            </a:r>
          </a:p>
          <a:p>
            <a:r>
              <a:rPr lang="it-IT" dirty="0"/>
              <a:t>I ragazzi vanno volentieri a scuola perché conoscono la vita in comune e questo li rassicura, ma prima devono conoscere la vita di famiglia (impararne le regole). Poi conoscere i codici sociali e la quotidianità (non c’è nulla di evidente per loro).</a:t>
            </a:r>
          </a:p>
          <a:p>
            <a:endParaRPr lang="it-IT" dirty="0"/>
          </a:p>
        </p:txBody>
      </p:sp>
    </p:spTree>
    <p:extLst>
      <p:ext uri="{BB962C8B-B14F-4D97-AF65-F5344CB8AC3E}">
        <p14:creationId xmlns:p14="http://schemas.microsoft.com/office/powerpoint/2010/main" val="4753232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a:t>Distaccarsi senza essere totalmente distaccati</a:t>
            </a:r>
          </a:p>
        </p:txBody>
      </p:sp>
      <p:sp>
        <p:nvSpPr>
          <p:cNvPr id="3" name="Segnaposto contenuto 2"/>
          <p:cNvSpPr>
            <a:spLocks noGrp="1"/>
          </p:cNvSpPr>
          <p:nvPr>
            <p:ph idx="1"/>
          </p:nvPr>
        </p:nvSpPr>
        <p:spPr/>
        <p:txBody>
          <a:bodyPr>
            <a:normAutofit fontScale="92500" lnSpcReduction="10000"/>
          </a:bodyPr>
          <a:lstStyle/>
          <a:p>
            <a:pPr marL="0" indent="0">
              <a:buNone/>
            </a:pPr>
            <a:r>
              <a:rPr lang="it-IT" dirty="0"/>
              <a:t>Bisogna rendersi conto che </a:t>
            </a:r>
            <a:r>
              <a:rPr lang="it-IT" b="1" i="1" dirty="0"/>
              <a:t>il ragazzo è confuso</a:t>
            </a:r>
            <a:r>
              <a:rPr lang="it-IT" dirty="0"/>
              <a:t>. </a:t>
            </a:r>
          </a:p>
          <a:p>
            <a:pPr marL="0" indent="0">
              <a:buNone/>
            </a:pPr>
            <a:r>
              <a:rPr lang="it-IT" dirty="0"/>
              <a:t>I genitori devono essere </a:t>
            </a:r>
            <a:r>
              <a:rPr lang="it-IT" b="1" dirty="0"/>
              <a:t>la rete sotto il funambolo</a:t>
            </a:r>
            <a:r>
              <a:rPr lang="it-IT" dirty="0"/>
              <a:t>. Non bisogna dargli il potere di determinare le nostre emozioni, ha bisogno di genitori saldi (restare saldi malgrado la tempesta):</a:t>
            </a:r>
          </a:p>
          <a:p>
            <a:r>
              <a:rPr lang="it-IT" dirty="0"/>
              <a:t>“non sei mia mamma...”</a:t>
            </a:r>
          </a:p>
          <a:p>
            <a:r>
              <a:rPr lang="it-IT" dirty="0"/>
              <a:t>“....hai il diritto di non volermi bene oggi (di non sentirti mio figlio), ma non hai il potere di far si che io non ti voglia bene (non puoi cambiare il mio amore per te)”.</a:t>
            </a:r>
          </a:p>
          <a:p>
            <a:endParaRPr lang="it-IT" dirty="0"/>
          </a:p>
        </p:txBody>
      </p:sp>
    </p:spTree>
    <p:extLst>
      <p:ext uri="{BB962C8B-B14F-4D97-AF65-F5344CB8AC3E}">
        <p14:creationId xmlns:p14="http://schemas.microsoft.com/office/powerpoint/2010/main" val="2793111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flipV="1">
            <a:off x="457200" y="228919"/>
            <a:ext cx="8229600" cy="45719"/>
          </a:xfrm>
        </p:spPr>
        <p:txBody>
          <a:bodyPr>
            <a:normAutofit fontScale="90000"/>
          </a:bodyPr>
          <a:lstStyle/>
          <a:p>
            <a:endParaRPr lang="it-IT"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5589240"/>
            <a:ext cx="4201430" cy="1268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9122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i="1" dirty="0"/>
              <a:t>Spesso i figli adottivi soffrono altrettanto, se non di più, di </a:t>
            </a:r>
            <a:r>
              <a:rPr lang="it-IT" b="1" i="1" dirty="0"/>
              <a:t>ferite di delusione </a:t>
            </a:r>
            <a:r>
              <a:rPr lang="it-IT" i="1" dirty="0"/>
              <a:t>che non di ferite di abbandono: “…ho certamente deluso, per essere stato abbandonato!”. E se i genitori adottivi sono delusi se hanno accolto, il figlio si ritrova di nuovo in una situazione di scacco: “…ho deluso di nuovo”.</a:t>
            </a:r>
          </a:p>
        </p:txBody>
      </p:sp>
    </p:spTree>
    <p:extLst>
      <p:ext uri="{BB962C8B-B14F-4D97-AF65-F5344CB8AC3E}">
        <p14:creationId xmlns:p14="http://schemas.microsoft.com/office/powerpoint/2010/main" val="1984674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u="sng" dirty="0"/>
              <a:t>12 punti per comprendere i bambini e gli adolescenti adottati:</a:t>
            </a:r>
            <a:br>
              <a:rPr lang="it-IT" dirty="0"/>
            </a:br>
            <a:endParaRPr lang="it-IT" dirty="0"/>
          </a:p>
        </p:txBody>
      </p:sp>
      <p:sp>
        <p:nvSpPr>
          <p:cNvPr id="3" name="Segnaposto contenuto 2"/>
          <p:cNvSpPr>
            <a:spLocks noGrp="1"/>
          </p:cNvSpPr>
          <p:nvPr>
            <p:ph idx="1"/>
          </p:nvPr>
        </p:nvSpPr>
        <p:spPr/>
        <p:txBody>
          <a:bodyPr>
            <a:normAutofit fontScale="92500" lnSpcReduction="20000"/>
          </a:bodyPr>
          <a:lstStyle/>
          <a:p>
            <a:pPr marL="0" indent="0">
              <a:buNone/>
            </a:pPr>
            <a:r>
              <a:rPr lang="it-IT" dirty="0"/>
              <a:t>Sono 12 specificità o parametri che caratterizzano la “normalità adottiva”.</a:t>
            </a:r>
          </a:p>
          <a:p>
            <a:r>
              <a:rPr lang="it-IT" dirty="0"/>
              <a:t> </a:t>
            </a:r>
          </a:p>
          <a:p>
            <a:r>
              <a:rPr lang="it-IT" b="1" dirty="0"/>
              <a:t>1. Incredibile sopravvissuto</a:t>
            </a:r>
            <a:endParaRPr lang="it-IT" dirty="0"/>
          </a:p>
          <a:p>
            <a:pPr marL="0" indent="0">
              <a:buNone/>
            </a:pPr>
            <a:r>
              <a:rPr lang="it-IT" dirty="0"/>
              <a:t>Bisogna «dire» ai figli adottivi che sono degli </a:t>
            </a:r>
            <a:r>
              <a:rPr lang="it-IT" b="1" i="1" dirty="0"/>
              <a:t>incredibili sopravvissuti</a:t>
            </a:r>
            <a:r>
              <a:rPr lang="it-IT" b="1" dirty="0"/>
              <a:t> </a:t>
            </a:r>
            <a:r>
              <a:rPr lang="it-IT" dirty="0"/>
              <a:t>che meritano ammirazione. Il nostro coraggio non è nulla, se confrontato al loro. Infatti il ragazzo non ha fatto un naufragio solo nella sua vita, ma decine (da qui la difficoltà ad avere fiducia negli adulti). </a:t>
            </a:r>
          </a:p>
          <a:p>
            <a:pPr marL="0" indent="0">
              <a:buNone/>
            </a:pPr>
            <a:r>
              <a:rPr lang="it-IT" dirty="0"/>
              <a:t>E la resilienza non è senza conseguenze.</a:t>
            </a:r>
          </a:p>
          <a:p>
            <a:endParaRPr lang="it-IT" dirty="0"/>
          </a:p>
        </p:txBody>
      </p:sp>
    </p:spTree>
    <p:extLst>
      <p:ext uri="{BB962C8B-B14F-4D97-AF65-F5344CB8AC3E}">
        <p14:creationId xmlns:p14="http://schemas.microsoft.com/office/powerpoint/2010/main" val="505477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1588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r>
              <a:rPr lang="it-IT" b="1" dirty="0"/>
              <a:t>2. “Manutenzione” sofisticata</a:t>
            </a:r>
            <a:endParaRPr lang="it-IT" dirty="0"/>
          </a:p>
          <a:p>
            <a:r>
              <a:rPr lang="it-IT" dirty="0"/>
              <a:t>È impossibile trasformare un ragazzo a “</a:t>
            </a:r>
            <a:r>
              <a:rPr lang="it-IT" b="1" dirty="0"/>
              <a:t>manutenzione sofisticata</a:t>
            </a:r>
            <a:r>
              <a:rPr lang="it-IT" dirty="0"/>
              <a:t>” in un ragazzo a “manutenzione di modello base”. </a:t>
            </a:r>
          </a:p>
          <a:p>
            <a:r>
              <a:rPr lang="it-IT" dirty="0"/>
              <a:t>Occorre individuare, per ognuno, quale “manutenzione” necessita e adeguarvisi (soprattutto al suo arrivo nella famiglia adottiva e in seguito a ogni cambiamento nella sua vita). </a:t>
            </a:r>
          </a:p>
          <a:p>
            <a:endParaRPr lang="it-IT" dirty="0"/>
          </a:p>
        </p:txBody>
      </p:sp>
    </p:spTree>
    <p:extLst>
      <p:ext uri="{BB962C8B-B14F-4D97-AF65-F5344CB8AC3E}">
        <p14:creationId xmlns:p14="http://schemas.microsoft.com/office/powerpoint/2010/main" val="2631622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3. “</a:t>
            </a:r>
            <a:r>
              <a:rPr lang="it-IT" b="1" dirty="0" err="1"/>
              <a:t>Abbandonite</a:t>
            </a:r>
            <a:r>
              <a:rPr lang="it-IT" b="1" dirty="0"/>
              <a:t>” acuta</a:t>
            </a:r>
            <a:br>
              <a:rPr lang="it-IT" dirty="0"/>
            </a:br>
            <a:endParaRPr lang="it-IT" dirty="0"/>
          </a:p>
        </p:txBody>
      </p:sp>
      <p:sp>
        <p:nvSpPr>
          <p:cNvPr id="3" name="Segnaposto contenuto 2"/>
          <p:cNvSpPr>
            <a:spLocks noGrp="1"/>
          </p:cNvSpPr>
          <p:nvPr>
            <p:ph idx="1"/>
          </p:nvPr>
        </p:nvSpPr>
        <p:spPr/>
        <p:txBody>
          <a:bodyPr>
            <a:normAutofit fontScale="55000" lnSpcReduction="20000"/>
          </a:bodyPr>
          <a:lstStyle/>
          <a:p>
            <a:endParaRPr lang="it-IT" dirty="0"/>
          </a:p>
          <a:p>
            <a:r>
              <a:rPr lang="it-IT" sz="4000" dirty="0"/>
              <a:t>È un “</a:t>
            </a:r>
            <a:r>
              <a:rPr lang="it-IT" sz="4000" b="1" dirty="0"/>
              <a:t>avvelenamento</a:t>
            </a:r>
            <a:r>
              <a:rPr lang="it-IT" sz="4000" dirty="0"/>
              <a:t>” psichico incosciente, post-traumatico (mancanza di cure, negligenze che lasciano il segno).</a:t>
            </a:r>
          </a:p>
          <a:p>
            <a:r>
              <a:rPr lang="it-IT" sz="4000" dirty="0"/>
              <a:t>L’”</a:t>
            </a:r>
            <a:r>
              <a:rPr lang="it-IT" sz="4000" dirty="0" err="1"/>
              <a:t>abbandonite</a:t>
            </a:r>
            <a:r>
              <a:rPr lang="it-IT" sz="4000" dirty="0"/>
              <a:t>” scatta </a:t>
            </a:r>
            <a:r>
              <a:rPr lang="it-IT" sz="4000" b="1" dirty="0"/>
              <a:t>in situazioni di </a:t>
            </a:r>
            <a:r>
              <a:rPr lang="it-IT" sz="4000" b="1" i="1" dirty="0"/>
              <a:t>rifiuto</a:t>
            </a:r>
            <a:r>
              <a:rPr lang="it-IT" sz="4000" b="1" dirty="0"/>
              <a:t> o di </a:t>
            </a:r>
            <a:r>
              <a:rPr lang="it-IT" sz="4000" b="1" i="1" dirty="0"/>
              <a:t>prova</a:t>
            </a:r>
            <a:r>
              <a:rPr lang="it-IT" sz="4000" i="1" dirty="0"/>
              <a:t>,</a:t>
            </a:r>
            <a:r>
              <a:rPr lang="it-IT" sz="4000" dirty="0"/>
              <a:t> che risvegliano nel ragazzo il sentimento di delusione, di scacco (risvegliano in lui il suo primo esame fallito: l’abbandono).</a:t>
            </a:r>
          </a:p>
          <a:p>
            <a:r>
              <a:rPr lang="it-IT" sz="4000" dirty="0"/>
              <a:t>Questo porta a dei ragazzi “</a:t>
            </a:r>
            <a:r>
              <a:rPr lang="it-IT" sz="4000" b="1" dirty="0" err="1"/>
              <a:t>iperperformanti</a:t>
            </a:r>
            <a:r>
              <a:rPr lang="it-IT" sz="4000" b="1" dirty="0"/>
              <a:t>”</a:t>
            </a:r>
            <a:r>
              <a:rPr lang="it-IT" sz="4000" dirty="0"/>
              <a:t> (essere il primo), se no </a:t>
            </a:r>
            <a:r>
              <a:rPr lang="it-IT" sz="4000" b="1" dirty="0"/>
              <a:t>“...non sono niente</a:t>
            </a:r>
            <a:r>
              <a:rPr lang="it-IT" sz="4000" dirty="0"/>
              <a:t>”.</a:t>
            </a:r>
          </a:p>
          <a:p>
            <a:r>
              <a:rPr lang="it-IT" sz="4000" dirty="0"/>
              <a:t>Un esempio...In adolescenza occorre essere attenti alla prima delusione amorosa nella quale il ragazzo vive il rifiuto. Per lui il dolore del presente si sommerà a quello del passato (</a:t>
            </a:r>
            <a:r>
              <a:rPr lang="it-IT" sz="4000" dirty="0" err="1"/>
              <a:t>bébé</a:t>
            </a:r>
            <a:r>
              <a:rPr lang="it-IT" sz="4000" dirty="0"/>
              <a:t> abbandonato)...</a:t>
            </a:r>
          </a:p>
          <a:p>
            <a:pPr marL="0" indent="0">
              <a:buNone/>
            </a:pPr>
            <a:r>
              <a:rPr lang="it-IT" sz="4000" dirty="0"/>
              <a:t> </a:t>
            </a:r>
          </a:p>
          <a:p>
            <a:endParaRPr lang="it-IT" dirty="0"/>
          </a:p>
        </p:txBody>
      </p:sp>
    </p:spTree>
    <p:extLst>
      <p:ext uri="{BB962C8B-B14F-4D97-AF65-F5344CB8AC3E}">
        <p14:creationId xmlns:p14="http://schemas.microsoft.com/office/powerpoint/2010/main" val="2768389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4. Sentimenti e emozioni sulle montagne russe</a:t>
            </a:r>
            <a:endParaRPr lang="it-IT" dirty="0"/>
          </a:p>
        </p:txBody>
      </p:sp>
      <p:sp>
        <p:nvSpPr>
          <p:cNvPr id="3" name="Segnaposto contenuto 2"/>
          <p:cNvSpPr>
            <a:spLocks noGrp="1"/>
          </p:cNvSpPr>
          <p:nvPr>
            <p:ph idx="1"/>
          </p:nvPr>
        </p:nvSpPr>
        <p:spPr/>
        <p:txBody>
          <a:bodyPr>
            <a:normAutofit fontScale="77500" lnSpcReduction="20000"/>
          </a:bodyPr>
          <a:lstStyle/>
          <a:p>
            <a:r>
              <a:rPr lang="it-IT" dirty="0"/>
              <a:t>I ragazzi adottati hanno vissuto costantemente emozioni legate</a:t>
            </a:r>
            <a:r>
              <a:rPr lang="it-IT" i="1" dirty="0"/>
              <a:t> alla mancata protezione della propria vita </a:t>
            </a:r>
            <a:r>
              <a:rPr lang="it-IT" dirty="0"/>
              <a:t>(collera, paura, tristezza, disgusto) e quindi non legate al</a:t>
            </a:r>
            <a:r>
              <a:rPr lang="it-IT" i="1" dirty="0"/>
              <a:t> miglioramento di quella vita </a:t>
            </a:r>
            <a:r>
              <a:rPr lang="it-IT" dirty="0"/>
              <a:t>(amore, tenerezza, gioia, piacere, curiosità). Questo gli fa scattare una </a:t>
            </a:r>
            <a:r>
              <a:rPr lang="it-IT" b="1" dirty="0" err="1"/>
              <a:t>sovraproduzione</a:t>
            </a:r>
            <a:r>
              <a:rPr lang="it-IT" b="1" dirty="0"/>
              <a:t> di emozioni di protezione della vita (sono formattati così)</a:t>
            </a:r>
            <a:r>
              <a:rPr lang="it-IT" dirty="0"/>
              <a:t>. </a:t>
            </a:r>
          </a:p>
          <a:p>
            <a:r>
              <a:rPr lang="it-IT" dirty="0"/>
              <a:t>Vivono le loro emozioni intensamente: la rabbia (violenta) è per loro </a:t>
            </a:r>
            <a:r>
              <a:rPr lang="it-IT" b="1" dirty="0"/>
              <a:t>l’emozione più preziosa</a:t>
            </a:r>
            <a:r>
              <a:rPr lang="it-IT" dirty="0"/>
              <a:t>; nasconde infatti spesso gli altri sentimenti (tristezza, vergogna). </a:t>
            </a:r>
          </a:p>
          <a:p>
            <a:r>
              <a:rPr lang="it-IT" dirty="0"/>
              <a:t>I genitori e tutti gli operatori che in qualsiasi modo vengono a contatto con i bambini....adottati devono comunicare: “...</a:t>
            </a:r>
            <a:r>
              <a:rPr lang="it-IT" i="1" dirty="0"/>
              <a:t>le tue emozioni non mi fanno paura</a:t>
            </a:r>
            <a:r>
              <a:rPr lang="it-IT" dirty="0"/>
              <a:t>” e al contempo far riemergere le emozioni che migliorano la vita.</a:t>
            </a:r>
          </a:p>
          <a:p>
            <a:endParaRPr lang="it-IT" dirty="0"/>
          </a:p>
        </p:txBody>
      </p:sp>
    </p:spTree>
    <p:extLst>
      <p:ext uri="{BB962C8B-B14F-4D97-AF65-F5344CB8AC3E}">
        <p14:creationId xmlns:p14="http://schemas.microsoft.com/office/powerpoint/2010/main" val="3736356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a:t>5. Attaccamento difficile</a:t>
            </a:r>
            <a:br>
              <a:rPr lang="it-IT" dirty="0"/>
            </a:br>
            <a:endParaRPr lang="it-IT" dirty="0"/>
          </a:p>
        </p:txBody>
      </p:sp>
      <p:sp>
        <p:nvSpPr>
          <p:cNvPr id="3" name="Segnaposto contenuto 2"/>
          <p:cNvSpPr>
            <a:spLocks noGrp="1"/>
          </p:cNvSpPr>
          <p:nvPr>
            <p:ph idx="1"/>
          </p:nvPr>
        </p:nvSpPr>
        <p:spPr/>
        <p:txBody>
          <a:bodyPr>
            <a:normAutofit/>
          </a:bodyPr>
          <a:lstStyle/>
          <a:p>
            <a:r>
              <a:rPr lang="it-IT" dirty="0"/>
              <a:t>Non si tratta di amore, ma di una rete “</a:t>
            </a:r>
            <a:r>
              <a:rPr lang="it-IT" dirty="0" err="1"/>
              <a:t>Wifi</a:t>
            </a:r>
            <a:r>
              <a:rPr lang="it-IT" dirty="0"/>
              <a:t>” tra il bambino e chi si prende cura di lui. Quando il </a:t>
            </a:r>
            <a:r>
              <a:rPr lang="it-IT" dirty="0" err="1"/>
              <a:t>bébé</a:t>
            </a:r>
            <a:r>
              <a:rPr lang="it-IT" dirty="0"/>
              <a:t> biologico chiama, riceve una risposta «che lo rassicura». Il messaggio che egli registra è: “sono in grado di influenzare l’ambiente che mi circonda”. È un “</a:t>
            </a:r>
            <a:r>
              <a:rPr lang="it-IT" dirty="0" err="1"/>
              <a:t>Wifi</a:t>
            </a:r>
            <a:r>
              <a:rPr lang="it-IT" dirty="0"/>
              <a:t>” che da sicurezza: “ dò fiducia, fino a prova del contrario”. In questo modo impara a creare legami con gli altri (compagni, ecc.). </a:t>
            </a:r>
          </a:p>
          <a:p>
            <a:endParaRPr lang="it-IT" dirty="0"/>
          </a:p>
        </p:txBody>
      </p:sp>
    </p:spTree>
    <p:extLst>
      <p:ext uri="{BB962C8B-B14F-4D97-AF65-F5344CB8AC3E}">
        <p14:creationId xmlns:p14="http://schemas.microsoft.com/office/powerpoint/2010/main" val="372958253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9951</TotalTime>
  <Words>1549</Words>
  <Application>Microsoft Office PowerPoint</Application>
  <PresentationFormat>Presentazione su schermo (4:3)</PresentationFormat>
  <Paragraphs>83</Paragraphs>
  <Slides>24</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24</vt:i4>
      </vt:variant>
    </vt:vector>
  </HeadingPairs>
  <TitlesOfParts>
    <vt:vector size="27" baseType="lpstr">
      <vt:lpstr>Arial</vt:lpstr>
      <vt:lpstr>Calibri</vt:lpstr>
      <vt:lpstr>Tema di Office</vt:lpstr>
      <vt:lpstr>Presentazione standard di PowerPoint</vt:lpstr>
      <vt:lpstr>La normalità adottiva</vt:lpstr>
      <vt:lpstr>Presentazione standard di PowerPoint</vt:lpstr>
      <vt:lpstr>12 punti per comprendere i bambini e gli adolescenti adottati: </vt:lpstr>
      <vt:lpstr>Presentazione standard di PowerPoint</vt:lpstr>
      <vt:lpstr>Presentazione standard di PowerPoint</vt:lpstr>
      <vt:lpstr>3. “Abbandonite” acuta </vt:lpstr>
      <vt:lpstr>4. Sentimenti e emozioni sulle montagne russe</vt:lpstr>
      <vt:lpstr>5. Attaccamento difficile </vt:lpstr>
      <vt:lpstr>Presentazione standard di PowerPoint</vt:lpstr>
      <vt:lpstr>Presentazione standard di PowerPoint</vt:lpstr>
      <vt:lpstr>6. Carente gestione dello stress  </vt:lpstr>
      <vt:lpstr>7. Sviluppo non comparabile </vt:lpstr>
      <vt:lpstr>8. Autostima fragile </vt:lpstr>
      <vt:lpstr>Presentazione standard di PowerPoint</vt:lpstr>
      <vt:lpstr>Identità patchwork </vt:lpstr>
      <vt:lpstr>Ansia nei momenti di passaggio e di cambiamenti </vt:lpstr>
      <vt:lpstr>Presentazione standard di PowerPoint</vt:lpstr>
      <vt:lpstr>Malnutrizione affettiva e relazionale</vt:lpstr>
      <vt:lpstr>I bambini adottati con malnutrizioni…</vt:lpstr>
      <vt:lpstr>Malnutrizione cognitiva: </vt:lpstr>
      <vt:lpstr>Malnutrizione sociale:</vt:lpstr>
      <vt:lpstr>Distaccarsi senza essere totalmente distaccati</vt:lpstr>
      <vt:lpstr>Presentazione standard di PowerPoint</vt:lpstr>
    </vt:vector>
  </TitlesOfParts>
  <Company>Sogei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Sogei</dc:creator>
  <cp:lastModifiedBy>Maria Daniela Lonano</cp:lastModifiedBy>
  <cp:revision>22</cp:revision>
  <dcterms:created xsi:type="dcterms:W3CDTF">2015-06-19T21:19:28Z</dcterms:created>
  <dcterms:modified xsi:type="dcterms:W3CDTF">2016-12-16T08:28:37Z</dcterms:modified>
</cp:coreProperties>
</file>